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erriweather Light"/>
      <p:regular r:id="rId25"/>
      <p:bold r:id="rId26"/>
      <p:italic r:id="rId27"/>
      <p:boldItalic r:id="rId28"/>
    </p:embeddedFont>
    <p:embeddedFont>
      <p:font typeface="Montserrat"/>
      <p:regular r:id="rId29"/>
      <p:bold r:id="rId30"/>
      <p:italic r:id="rId31"/>
      <p:boldItalic r:id="rId32"/>
    </p:embeddedFont>
    <p:embeddedFont>
      <p:font typeface="Open Sans SemiBold"/>
      <p:regular r:id="rId33"/>
      <p:bold r:id="rId34"/>
      <p:italic r:id="rId35"/>
      <p:boldItalic r:id="rId36"/>
    </p:embeddedFont>
    <p:embeddedFont>
      <p:font typeface="Vidaloka"/>
      <p:regular r:id="rId37"/>
    </p:embeddedFont>
    <p:embeddedFont>
      <p:font typeface="Russo One"/>
      <p:regular r:id="rId38"/>
    </p:embeddedFont>
    <p:embeddedFont>
      <p:font typeface="Mako"/>
      <p:regular r:id="rId39"/>
    </p:embeddedFont>
    <p:embeddedFont>
      <p:font typeface="Crimson Text"/>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rimsonText-regular.fntdata"/><Relationship Id="rId42" Type="http://schemas.openxmlformats.org/officeDocument/2006/relationships/font" Target="fonts/CrimsonText-italic.fntdata"/><Relationship Id="rId41" Type="http://schemas.openxmlformats.org/officeDocument/2006/relationships/font" Target="fonts/CrimsonText-bold.fntdata"/><Relationship Id="rId44" Type="http://schemas.openxmlformats.org/officeDocument/2006/relationships/font" Target="fonts/OpenSans-regular.fntdata"/><Relationship Id="rId43" Type="http://schemas.openxmlformats.org/officeDocument/2006/relationships/font" Target="fonts/CrimsonText-boldItalic.fntdata"/><Relationship Id="rId46" Type="http://schemas.openxmlformats.org/officeDocument/2006/relationships/font" Target="fonts/OpenSans-italic.fntdata"/><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7"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OpenSansSemiBold-regular.fntdata"/><Relationship Id="rId32" Type="http://schemas.openxmlformats.org/officeDocument/2006/relationships/font" Target="fonts/Montserrat-boldItalic.fntdata"/><Relationship Id="rId35" Type="http://schemas.openxmlformats.org/officeDocument/2006/relationships/font" Target="fonts/OpenSansSemiBold-italic.fntdata"/><Relationship Id="rId34" Type="http://schemas.openxmlformats.org/officeDocument/2006/relationships/font" Target="fonts/OpenSansSemiBold-bold.fntdata"/><Relationship Id="rId37" Type="http://schemas.openxmlformats.org/officeDocument/2006/relationships/font" Target="fonts/Vidaloka-regular.fntdata"/><Relationship Id="rId36" Type="http://schemas.openxmlformats.org/officeDocument/2006/relationships/font" Target="fonts/OpenSansSemiBold-boldItalic.fntdata"/><Relationship Id="rId39" Type="http://schemas.openxmlformats.org/officeDocument/2006/relationships/font" Target="fonts/Mako-regular.fntdata"/><Relationship Id="rId38" Type="http://schemas.openxmlformats.org/officeDocument/2006/relationships/font" Target="fonts/RussoOn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MerriweatherLight-bold.fntdata"/><Relationship Id="rId25" Type="http://schemas.openxmlformats.org/officeDocument/2006/relationships/font" Target="fonts/MerriweatherLight-regular.fntdata"/><Relationship Id="rId28" Type="http://schemas.openxmlformats.org/officeDocument/2006/relationships/font" Target="fonts/MerriweatherLight-boldItalic.fntdata"/><Relationship Id="rId27" Type="http://schemas.openxmlformats.org/officeDocument/2006/relationships/font" Target="fonts/MerriweatherLight-italic.fntdata"/><Relationship Id="rId29" Type="http://schemas.openxmlformats.org/officeDocument/2006/relationships/font" Target="fonts/Montserrat-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e3394a04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e3394a04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e3394a04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e3394a04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e3394a04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e3394a04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3e3394a04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3e3394a04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e3394a04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3e3394a04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3e3394a04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3e3394a04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3e3394a043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3e3394a043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3e3394a043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3e3394a043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e3394a04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e3394a04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e3394a04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3e3394a04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e3394a04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e3394a04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openaccess.thecvf.com/content_cvpr_2017/html/Li_Reliable_Crowdsourcing_and_CVPR_2017_paper.html" TargetMode="External"/><Relationship Id="rId4" Type="http://schemas.openxmlformats.org/officeDocument/2006/relationships/hyperlink" Target="https://www.kaggle.com/datasets/muhammadhananasghar/human-emotions-datasethes" TargetMode="External"/><Relationship Id="rId5" Type="http://schemas.openxmlformats.org/officeDocument/2006/relationships/hyperlink" Target="https://github.com/WuJie1010/Facial-Expression-Recognition.Pytorch" TargetMode="External"/><Relationship Id="rId6" Type="http://schemas.openxmlformats.org/officeDocument/2006/relationships/hyperlink" Target="https://chatgp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1.jpg"/><Relationship Id="rId7"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653000" y="721250"/>
            <a:ext cx="8490900" cy="105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200"/>
              <a:t>Human Emotion Recognition</a:t>
            </a:r>
            <a:endParaRPr sz="5200"/>
          </a:p>
        </p:txBody>
      </p:sp>
      <p:sp>
        <p:nvSpPr>
          <p:cNvPr id="473" name="Google Shape;473;p54"/>
          <p:cNvSpPr txBox="1"/>
          <p:nvPr>
            <p:ph idx="1" type="subTitle"/>
          </p:nvPr>
        </p:nvSpPr>
        <p:spPr>
          <a:xfrm>
            <a:off x="1039975" y="1979000"/>
            <a:ext cx="7064100" cy="20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t>Project By</a:t>
            </a:r>
            <a:r>
              <a:rPr lang="en" sz="2100"/>
              <a:t>		-	Dhruv Yadav</a:t>
            </a:r>
            <a:endParaRPr sz="2100"/>
          </a:p>
          <a:p>
            <a:pPr indent="0" lvl="0" marL="0" rtl="0" algn="l">
              <a:spcBef>
                <a:spcPts val="0"/>
              </a:spcBef>
              <a:spcAft>
                <a:spcPts val="0"/>
              </a:spcAft>
              <a:buClr>
                <a:schemeClr val="dk1"/>
              </a:buClr>
              <a:buSzPts val="1100"/>
              <a:buFont typeface="Arial"/>
              <a:buNone/>
            </a:pPr>
            <a:r>
              <a:rPr lang="en" sz="2100"/>
              <a:t>Course work	-	Digital Image Processing</a:t>
            </a:r>
            <a:endParaRPr sz="2100"/>
          </a:p>
          <a:p>
            <a:pPr indent="0" lvl="0" marL="0" rtl="0" algn="l">
              <a:spcBef>
                <a:spcPts val="0"/>
              </a:spcBef>
              <a:spcAft>
                <a:spcPts val="0"/>
              </a:spcAft>
              <a:buClr>
                <a:schemeClr val="dk1"/>
              </a:buClr>
              <a:buSzPts val="1100"/>
              <a:buFont typeface="Arial"/>
              <a:buNone/>
            </a:pPr>
            <a:r>
              <a:t/>
            </a:r>
            <a:endParaRPr sz="2100"/>
          </a:p>
          <a:p>
            <a:pPr indent="-361950" lvl="0" marL="457200" rtl="0" algn="l">
              <a:spcBef>
                <a:spcPts val="0"/>
              </a:spcBef>
              <a:spcAft>
                <a:spcPts val="0"/>
              </a:spcAft>
              <a:buSzPts val="2100"/>
              <a:buChar char="-"/>
            </a:pPr>
            <a:r>
              <a:rPr lang="en" sz="2100"/>
              <a:t>Deep Learning</a:t>
            </a:r>
            <a:endParaRPr sz="2100"/>
          </a:p>
          <a:p>
            <a:pPr indent="-361950" lvl="0" marL="457200" rtl="0" algn="l">
              <a:spcBef>
                <a:spcPts val="0"/>
              </a:spcBef>
              <a:spcAft>
                <a:spcPts val="0"/>
              </a:spcAft>
              <a:buSzPts val="2100"/>
              <a:buChar char="-"/>
            </a:pPr>
            <a:r>
              <a:rPr lang="en" sz="2100"/>
              <a:t>CNN (Convolutional Neural Networks)</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3"/>
          <p:cNvSpPr txBox="1"/>
          <p:nvPr>
            <p:ph type="title"/>
          </p:nvPr>
        </p:nvSpPr>
        <p:spPr>
          <a:xfrm>
            <a:off x="1318150" y="495500"/>
            <a:ext cx="7390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Evaluation Metrics - accuracy and loss</a:t>
            </a:r>
            <a:endParaRPr sz="3400"/>
          </a:p>
        </p:txBody>
      </p:sp>
      <p:sp>
        <p:nvSpPr>
          <p:cNvPr id="542" name="Google Shape;542;p63"/>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  2</a:t>
            </a:r>
            <a:endParaRPr sz="4900"/>
          </a:p>
        </p:txBody>
      </p:sp>
      <p:pic>
        <p:nvPicPr>
          <p:cNvPr id="543" name="Google Shape;543;p63" title="Screenshot 2025-03-31 at 7.36.40 AM.png"/>
          <p:cNvPicPr preferRelativeResize="0"/>
          <p:nvPr/>
        </p:nvPicPr>
        <p:blipFill>
          <a:blip r:embed="rId3">
            <a:alphaModFix/>
          </a:blip>
          <a:stretch>
            <a:fillRect/>
          </a:stretch>
        </p:blipFill>
        <p:spPr>
          <a:xfrm>
            <a:off x="484450" y="1263375"/>
            <a:ext cx="5958774" cy="3439100"/>
          </a:xfrm>
          <a:prstGeom prst="rect">
            <a:avLst/>
          </a:prstGeom>
          <a:noFill/>
          <a:ln cap="flat" cmpd="sng" w="19050">
            <a:solidFill>
              <a:schemeClr val="dk2"/>
            </a:solidFill>
            <a:prstDash val="solid"/>
            <a:round/>
            <a:headEnd len="sm" w="sm" type="none"/>
            <a:tailEnd len="sm" w="sm" type="none"/>
          </a:ln>
        </p:spPr>
      </p:pic>
      <p:sp>
        <p:nvSpPr>
          <p:cNvPr id="544" name="Google Shape;544;p63"/>
          <p:cNvSpPr txBox="1"/>
          <p:nvPr/>
        </p:nvSpPr>
        <p:spPr>
          <a:xfrm>
            <a:off x="6546300" y="1259500"/>
            <a:ext cx="2339700" cy="3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Here you can notice that there are four metrics in each Epoch:</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accuracy</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loss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val_accuracy</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lang="en">
                <a:solidFill>
                  <a:schemeClr val="dk2"/>
                </a:solidFill>
                <a:latin typeface="Montserrat"/>
                <a:ea typeface="Montserrat"/>
                <a:cs typeface="Montserrat"/>
                <a:sym typeface="Montserrat"/>
              </a:rPr>
              <a:t>val_loss</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Each of them are the metrics which define the compatibility of the model and the data-set for the purpose.</a:t>
            </a:r>
            <a:endParaRPr>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1318150" y="495500"/>
            <a:ext cx="7390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Evaluation Metrics - accuracy and loss</a:t>
            </a:r>
            <a:endParaRPr sz="3400"/>
          </a:p>
        </p:txBody>
      </p:sp>
      <p:sp>
        <p:nvSpPr>
          <p:cNvPr id="550" name="Google Shape;550;p64"/>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  2</a:t>
            </a:r>
            <a:endParaRPr sz="4900"/>
          </a:p>
        </p:txBody>
      </p:sp>
      <p:sp>
        <p:nvSpPr>
          <p:cNvPr id="551" name="Google Shape;551;p64"/>
          <p:cNvSpPr txBox="1"/>
          <p:nvPr>
            <p:ph idx="1" type="subTitle"/>
          </p:nvPr>
        </p:nvSpPr>
        <p:spPr>
          <a:xfrm>
            <a:off x="509950" y="1391300"/>
            <a:ext cx="8046300" cy="329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t>Metrics Used in Training :</a:t>
            </a:r>
            <a:endParaRPr b="1"/>
          </a:p>
          <a:p>
            <a:pPr indent="-342900" lvl="0" marL="457200" rtl="0" algn="just">
              <a:spcBef>
                <a:spcPts val="0"/>
              </a:spcBef>
              <a:spcAft>
                <a:spcPts val="0"/>
              </a:spcAft>
              <a:buSzPts val="1800"/>
              <a:buAutoNum type="arabicPeriod"/>
            </a:pPr>
            <a:r>
              <a:rPr b="1" lang="en"/>
              <a:t>Accuracy :</a:t>
            </a:r>
            <a:endParaRPr b="1"/>
          </a:p>
          <a:p>
            <a:pPr indent="0" lvl="0" marL="914400" rtl="0" algn="just">
              <a:spcBef>
                <a:spcPts val="0"/>
              </a:spcBef>
              <a:spcAft>
                <a:spcPts val="0"/>
              </a:spcAft>
              <a:buNone/>
            </a:pPr>
            <a:r>
              <a:rPr b="1" lang="en"/>
              <a:t>- </a:t>
            </a:r>
            <a:r>
              <a:rPr lang="en"/>
              <a:t>Measures the proportion of correctly classified images.</a:t>
            </a:r>
            <a:endParaRPr/>
          </a:p>
          <a:p>
            <a:pPr indent="0" lvl="0" marL="914400" rtl="0" algn="just">
              <a:spcBef>
                <a:spcPts val="0"/>
              </a:spcBef>
              <a:spcAft>
                <a:spcPts val="0"/>
              </a:spcAft>
              <a:buNone/>
            </a:pPr>
            <a:r>
              <a:rPr b="1" lang="en"/>
              <a:t>- </a:t>
            </a:r>
            <a:r>
              <a:rPr lang="en"/>
              <a:t>Formula :</a:t>
            </a:r>
            <a:endParaRPr/>
          </a:p>
          <a:p>
            <a:pPr indent="0" lvl="0" marL="914400" rtl="0" algn="just">
              <a:spcBef>
                <a:spcPts val="0"/>
              </a:spcBef>
              <a:spcAft>
                <a:spcPts val="0"/>
              </a:spcAft>
              <a:buNone/>
            </a:pPr>
            <a:r>
              <a:t/>
            </a:r>
            <a:endParaRPr/>
          </a:p>
          <a:p>
            <a:pPr indent="0" lvl="0" marL="914400" rtl="0" algn="just">
              <a:spcBef>
                <a:spcPts val="0"/>
              </a:spcBef>
              <a:spcAft>
                <a:spcPts val="0"/>
              </a:spcAft>
              <a:buNone/>
            </a:pPr>
            <a:r>
              <a:rPr b="1" lang="en"/>
              <a:t>- Intuition : </a:t>
            </a:r>
            <a:r>
              <a:rPr lang="en"/>
              <a:t>Higher accuracy means better classification</a:t>
            </a:r>
            <a:endParaRPr/>
          </a:p>
          <a:p>
            <a:pPr indent="0" lvl="0" marL="0" rtl="0" algn="just">
              <a:spcBef>
                <a:spcPts val="0"/>
              </a:spcBef>
              <a:spcAft>
                <a:spcPts val="0"/>
              </a:spcAft>
              <a:buNone/>
            </a:pPr>
            <a:r>
              <a:t/>
            </a:r>
            <a:endParaRPr/>
          </a:p>
          <a:p>
            <a:pPr indent="-342900" lvl="0" marL="457200" rtl="0" algn="just">
              <a:spcBef>
                <a:spcPts val="0"/>
              </a:spcBef>
              <a:spcAft>
                <a:spcPts val="0"/>
              </a:spcAft>
              <a:buSzPts val="1800"/>
              <a:buAutoNum type="arabicPeriod"/>
            </a:pPr>
            <a:r>
              <a:rPr b="1" lang="en"/>
              <a:t>Loss </a:t>
            </a:r>
            <a:r>
              <a:rPr b="1" lang="en">
                <a:solidFill>
                  <a:schemeClr val="dk1"/>
                </a:solidFill>
              </a:rPr>
              <a:t>:</a:t>
            </a:r>
            <a:endParaRPr b="1">
              <a:solidFill>
                <a:schemeClr val="dk1"/>
              </a:solidFill>
            </a:endParaRPr>
          </a:p>
          <a:p>
            <a:pPr indent="0" lvl="0" marL="914400" rtl="0" algn="just">
              <a:spcBef>
                <a:spcPts val="0"/>
              </a:spcBef>
              <a:spcAft>
                <a:spcPts val="0"/>
              </a:spcAft>
              <a:buNone/>
            </a:pPr>
            <a:r>
              <a:rPr b="1" lang="en">
                <a:solidFill>
                  <a:schemeClr val="dk1"/>
                </a:solidFill>
              </a:rPr>
              <a:t>- </a:t>
            </a:r>
            <a:r>
              <a:rPr lang="en">
                <a:solidFill>
                  <a:schemeClr val="dk1"/>
                </a:solidFill>
              </a:rPr>
              <a:t>Measures the difference between predicted and actual class probabilities.</a:t>
            </a:r>
            <a:endParaRPr>
              <a:solidFill>
                <a:schemeClr val="dk1"/>
              </a:solidFill>
            </a:endParaRPr>
          </a:p>
          <a:p>
            <a:pPr indent="0" lvl="0" marL="914400" rtl="0" algn="just">
              <a:spcBef>
                <a:spcPts val="0"/>
              </a:spcBef>
              <a:spcAft>
                <a:spcPts val="0"/>
              </a:spcAft>
              <a:buNone/>
            </a:pPr>
            <a:r>
              <a:rPr b="1" lang="en">
                <a:solidFill>
                  <a:schemeClr val="dk1"/>
                </a:solidFill>
              </a:rPr>
              <a:t>- </a:t>
            </a:r>
            <a:r>
              <a:rPr lang="en">
                <a:solidFill>
                  <a:schemeClr val="dk1"/>
                </a:solidFill>
              </a:rPr>
              <a:t>Formula :</a:t>
            </a:r>
            <a:endParaRPr>
              <a:solidFill>
                <a:schemeClr val="dk1"/>
              </a:solidFill>
            </a:endParaRPr>
          </a:p>
          <a:p>
            <a:pPr indent="0" lvl="0" marL="914400" rtl="0" algn="just">
              <a:spcBef>
                <a:spcPts val="0"/>
              </a:spcBef>
              <a:spcAft>
                <a:spcPts val="0"/>
              </a:spcAft>
              <a:buNone/>
            </a:pPr>
            <a:r>
              <a:t/>
            </a:r>
            <a:endParaRPr>
              <a:solidFill>
                <a:schemeClr val="dk1"/>
              </a:solidFill>
            </a:endParaRPr>
          </a:p>
          <a:p>
            <a:pPr indent="0" lvl="0" marL="914400" rtl="0" algn="just">
              <a:spcBef>
                <a:spcPts val="0"/>
              </a:spcBef>
              <a:spcAft>
                <a:spcPts val="0"/>
              </a:spcAft>
              <a:buNone/>
            </a:pPr>
            <a:r>
              <a:rPr b="1" lang="en">
                <a:solidFill>
                  <a:schemeClr val="dk1"/>
                </a:solidFill>
              </a:rPr>
              <a:t>- Intuition : </a:t>
            </a:r>
            <a:r>
              <a:rPr lang="en">
                <a:solidFill>
                  <a:schemeClr val="dk1"/>
                </a:solidFill>
              </a:rPr>
              <a:t>Lower loss means better performance</a:t>
            </a:r>
            <a:endParaRPr b="1"/>
          </a:p>
        </p:txBody>
      </p:sp>
      <p:sp>
        <p:nvSpPr>
          <p:cNvPr id="552" name="Google Shape;552;p64"/>
          <p:cNvSpPr txBox="1"/>
          <p:nvPr/>
        </p:nvSpPr>
        <p:spPr>
          <a:xfrm>
            <a:off x="3034400" y="2025750"/>
            <a:ext cx="3274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u="sng">
                <a:solidFill>
                  <a:schemeClr val="dk2"/>
                </a:solidFill>
                <a:latin typeface="Montserrat"/>
                <a:ea typeface="Montserrat"/>
                <a:cs typeface="Montserrat"/>
                <a:sym typeface="Montserrat"/>
              </a:rPr>
              <a:t>__Total Predictions__</a:t>
            </a:r>
            <a:endParaRPr sz="1300" u="sng">
              <a:solidFill>
                <a:schemeClr val="dk2"/>
              </a:solidFill>
              <a:latin typeface="Montserrat"/>
              <a:ea typeface="Montserrat"/>
              <a:cs typeface="Montserrat"/>
              <a:sym typeface="Montserrat"/>
            </a:endParaRPr>
          </a:p>
          <a:p>
            <a:pPr indent="0" lvl="0" marL="0" rtl="0" algn="ctr">
              <a:spcBef>
                <a:spcPts val="0"/>
              </a:spcBef>
              <a:spcAft>
                <a:spcPts val="0"/>
              </a:spcAft>
              <a:buNone/>
            </a:pPr>
            <a:r>
              <a:rPr lang="en" sz="1300">
                <a:solidFill>
                  <a:schemeClr val="dk2"/>
                </a:solidFill>
                <a:latin typeface="Montserrat"/>
                <a:ea typeface="Montserrat"/>
                <a:cs typeface="Montserrat"/>
                <a:sym typeface="Montserrat"/>
              </a:rPr>
              <a:t>Correct Predictions​</a:t>
            </a:r>
            <a:endParaRPr sz="1300">
              <a:solidFill>
                <a:schemeClr val="dk2"/>
              </a:solidFill>
              <a:latin typeface="Montserrat"/>
              <a:ea typeface="Montserrat"/>
              <a:cs typeface="Montserrat"/>
              <a:sym typeface="Montserrat"/>
            </a:endParaRPr>
          </a:p>
        </p:txBody>
      </p:sp>
      <p:sp>
        <p:nvSpPr>
          <p:cNvPr id="553" name="Google Shape;553;p64"/>
          <p:cNvSpPr txBox="1"/>
          <p:nvPr/>
        </p:nvSpPr>
        <p:spPr>
          <a:xfrm>
            <a:off x="2685000" y="2133450"/>
            <a:ext cx="12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Accuracy =</a:t>
            </a:r>
            <a:endParaRPr>
              <a:solidFill>
                <a:schemeClr val="dk2"/>
              </a:solidFill>
              <a:latin typeface="Montserrat"/>
              <a:ea typeface="Montserrat"/>
              <a:cs typeface="Montserrat"/>
              <a:sym typeface="Montserrat"/>
            </a:endParaRPr>
          </a:p>
        </p:txBody>
      </p:sp>
      <p:sp>
        <p:nvSpPr>
          <p:cNvPr id="554" name="Google Shape;554;p64"/>
          <p:cNvSpPr txBox="1"/>
          <p:nvPr/>
        </p:nvSpPr>
        <p:spPr>
          <a:xfrm>
            <a:off x="3154700" y="3413550"/>
            <a:ext cx="30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Loss</a:t>
            </a:r>
            <a:r>
              <a:rPr lang="en">
                <a:solidFill>
                  <a:schemeClr val="dk2"/>
                </a:solidFill>
                <a:latin typeface="Montserrat"/>
                <a:ea typeface="Montserrat"/>
                <a:cs typeface="Montserrat"/>
                <a:sym typeface="Montserrat"/>
              </a:rPr>
              <a:t> = </a:t>
            </a:r>
            <a:r>
              <a:rPr lang="en" sz="1300">
                <a:solidFill>
                  <a:schemeClr val="dk1"/>
                </a:solidFill>
                <a:latin typeface="Montserrat"/>
                <a:ea typeface="Montserrat"/>
                <a:cs typeface="Montserrat"/>
                <a:sym typeface="Montserrat"/>
              </a:rPr>
              <a:t>− </a:t>
            </a:r>
            <a:r>
              <a:rPr b="1" lang="en" sz="1300">
                <a:solidFill>
                  <a:schemeClr val="dk1"/>
                </a:solidFill>
                <a:latin typeface="Montserrat"/>
                <a:ea typeface="Montserrat"/>
                <a:cs typeface="Montserrat"/>
                <a:sym typeface="Montserrat"/>
              </a:rPr>
              <a:t>∑</a:t>
            </a:r>
            <a:r>
              <a:rPr lang="en" sz="1300">
                <a:solidFill>
                  <a:schemeClr val="dk1"/>
                </a:solidFill>
                <a:latin typeface="Montserrat"/>
                <a:ea typeface="Montserrat"/>
                <a:cs typeface="Montserrat"/>
                <a:sym typeface="Montserrat"/>
              </a:rPr>
              <a:t> y</a:t>
            </a:r>
            <a:r>
              <a:rPr baseline="-25000" lang="en">
                <a:solidFill>
                  <a:schemeClr val="dk1"/>
                </a:solidFill>
              </a:rPr>
              <a:t>i</a:t>
            </a:r>
            <a:r>
              <a:rPr lang="en" sz="1300">
                <a:solidFill>
                  <a:schemeClr val="dk1"/>
                </a:solidFill>
                <a:latin typeface="Montserrat"/>
                <a:ea typeface="Montserrat"/>
                <a:cs typeface="Montserrat"/>
                <a:sym typeface="Montserrat"/>
              </a:rPr>
              <a:t> log(y</a:t>
            </a:r>
            <a:r>
              <a:rPr baseline="-25000" lang="en">
                <a:solidFill>
                  <a:schemeClr val="dk1"/>
                </a:solidFill>
              </a:rPr>
              <a:t>i</a:t>
            </a:r>
            <a:r>
              <a:rPr lang="en"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5"/>
          <p:cNvSpPr txBox="1"/>
          <p:nvPr>
            <p:ph type="title"/>
          </p:nvPr>
        </p:nvSpPr>
        <p:spPr>
          <a:xfrm>
            <a:off x="1318150" y="495500"/>
            <a:ext cx="7390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Evaluation Metrics - accuracy and loss</a:t>
            </a:r>
            <a:endParaRPr sz="3400"/>
          </a:p>
        </p:txBody>
      </p:sp>
      <p:sp>
        <p:nvSpPr>
          <p:cNvPr id="560" name="Google Shape;560;p65"/>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  2</a:t>
            </a:r>
            <a:endParaRPr sz="4900"/>
          </a:p>
        </p:txBody>
      </p:sp>
      <p:sp>
        <p:nvSpPr>
          <p:cNvPr id="561" name="Google Shape;561;p65"/>
          <p:cNvSpPr txBox="1"/>
          <p:nvPr>
            <p:ph idx="1" type="subTitle"/>
          </p:nvPr>
        </p:nvSpPr>
        <p:spPr>
          <a:xfrm>
            <a:off x="375950" y="1391300"/>
            <a:ext cx="8623500" cy="329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t>Validation Metrics (During testing)</a:t>
            </a:r>
            <a:r>
              <a:rPr b="1" lang="en"/>
              <a:t> :</a:t>
            </a:r>
            <a:endParaRPr b="1"/>
          </a:p>
          <a:p>
            <a:pPr indent="-342900" lvl="0" marL="457200" rtl="0" algn="just">
              <a:spcBef>
                <a:spcPts val="0"/>
              </a:spcBef>
              <a:spcAft>
                <a:spcPts val="0"/>
              </a:spcAft>
              <a:buSzPts val="1800"/>
              <a:buAutoNum type="arabicPeriod"/>
            </a:pPr>
            <a:r>
              <a:rPr b="1" lang="en"/>
              <a:t>Validation</a:t>
            </a:r>
            <a:r>
              <a:rPr b="1" lang="en"/>
              <a:t> Accuracy (val_accuracy) :</a:t>
            </a:r>
            <a:endParaRPr b="1"/>
          </a:p>
          <a:p>
            <a:pPr indent="0" lvl="0" marL="457200" rtl="0" algn="just">
              <a:spcBef>
                <a:spcPts val="0"/>
              </a:spcBef>
              <a:spcAft>
                <a:spcPts val="0"/>
              </a:spcAft>
              <a:buNone/>
            </a:pPr>
            <a:r>
              <a:t/>
            </a:r>
            <a:endParaRPr b="1" sz="600"/>
          </a:p>
          <a:p>
            <a:pPr indent="0" lvl="0" marL="914400" rtl="0" algn="just">
              <a:spcBef>
                <a:spcPts val="0"/>
              </a:spcBef>
              <a:spcAft>
                <a:spcPts val="0"/>
              </a:spcAft>
              <a:buNone/>
            </a:pPr>
            <a:r>
              <a:rPr b="1" lang="en"/>
              <a:t>- </a:t>
            </a:r>
            <a:r>
              <a:rPr lang="en"/>
              <a:t>Accuracy on unseen test data.</a:t>
            </a:r>
            <a:endParaRPr/>
          </a:p>
          <a:p>
            <a:pPr indent="0" lvl="0" marL="914400" rtl="0" algn="just">
              <a:spcBef>
                <a:spcPts val="0"/>
              </a:spcBef>
              <a:spcAft>
                <a:spcPts val="0"/>
              </a:spcAft>
              <a:buNone/>
            </a:pPr>
            <a:r>
              <a:t/>
            </a:r>
            <a:endParaRPr sz="600"/>
          </a:p>
          <a:p>
            <a:pPr indent="0" lvl="0" marL="914400" rtl="0" algn="just">
              <a:spcBef>
                <a:spcPts val="0"/>
              </a:spcBef>
              <a:spcAft>
                <a:spcPts val="0"/>
              </a:spcAft>
              <a:buNone/>
            </a:pPr>
            <a:r>
              <a:rPr b="1" lang="en"/>
              <a:t>- Intuition : </a:t>
            </a:r>
            <a:r>
              <a:rPr lang="en"/>
              <a:t>If train accuracy is high but val accuracy is low, the model is </a:t>
            </a:r>
            <a:r>
              <a:rPr b="1" lang="en"/>
              <a:t>overfitting</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42900" lvl="0" marL="457200" rtl="0" algn="just">
              <a:spcBef>
                <a:spcPts val="0"/>
              </a:spcBef>
              <a:spcAft>
                <a:spcPts val="0"/>
              </a:spcAft>
              <a:buSzPts val="1800"/>
              <a:buAutoNum type="arabicPeriod"/>
            </a:pPr>
            <a:r>
              <a:rPr b="1" lang="en"/>
              <a:t>Validation </a:t>
            </a:r>
            <a:r>
              <a:rPr b="1" lang="en"/>
              <a:t>Loss (val_loss) </a:t>
            </a:r>
            <a:r>
              <a:rPr b="1" lang="en">
                <a:solidFill>
                  <a:schemeClr val="dk1"/>
                </a:solidFill>
              </a:rPr>
              <a:t>:</a:t>
            </a:r>
            <a:endParaRPr b="1">
              <a:solidFill>
                <a:schemeClr val="dk1"/>
              </a:solidFill>
            </a:endParaRPr>
          </a:p>
          <a:p>
            <a:pPr indent="0" lvl="0" marL="457200" rtl="0" algn="just">
              <a:spcBef>
                <a:spcPts val="0"/>
              </a:spcBef>
              <a:spcAft>
                <a:spcPts val="0"/>
              </a:spcAft>
              <a:buNone/>
            </a:pPr>
            <a:r>
              <a:t/>
            </a:r>
            <a:endParaRPr b="1" sz="600">
              <a:solidFill>
                <a:schemeClr val="dk1"/>
              </a:solidFill>
            </a:endParaRPr>
          </a:p>
          <a:p>
            <a:pPr indent="0" lvl="0" marL="914400" rtl="0" algn="just">
              <a:spcBef>
                <a:spcPts val="0"/>
              </a:spcBef>
              <a:spcAft>
                <a:spcPts val="0"/>
              </a:spcAft>
              <a:buNone/>
            </a:pPr>
            <a:r>
              <a:rPr b="1" lang="en">
                <a:solidFill>
                  <a:schemeClr val="dk1"/>
                </a:solidFill>
              </a:rPr>
              <a:t>- </a:t>
            </a:r>
            <a:r>
              <a:rPr lang="en">
                <a:solidFill>
                  <a:schemeClr val="dk1"/>
                </a:solidFill>
              </a:rPr>
              <a:t>Measures loss on validation data set.</a:t>
            </a:r>
            <a:endParaRPr>
              <a:solidFill>
                <a:schemeClr val="dk1"/>
              </a:solidFill>
            </a:endParaRPr>
          </a:p>
          <a:p>
            <a:pPr indent="0" lvl="0" marL="914400" rtl="0" algn="just">
              <a:spcBef>
                <a:spcPts val="0"/>
              </a:spcBef>
              <a:spcAft>
                <a:spcPts val="0"/>
              </a:spcAft>
              <a:buNone/>
            </a:pPr>
            <a:r>
              <a:t/>
            </a:r>
            <a:endParaRPr sz="600">
              <a:solidFill>
                <a:schemeClr val="dk1"/>
              </a:solidFill>
            </a:endParaRPr>
          </a:p>
          <a:p>
            <a:pPr indent="0" lvl="0" marL="914400" rtl="0" algn="just">
              <a:spcBef>
                <a:spcPts val="0"/>
              </a:spcBef>
              <a:spcAft>
                <a:spcPts val="0"/>
              </a:spcAft>
              <a:buNone/>
            </a:pPr>
            <a:r>
              <a:rPr b="1" lang="en">
                <a:solidFill>
                  <a:schemeClr val="dk1"/>
                </a:solidFill>
              </a:rPr>
              <a:t>- Intuition :</a:t>
            </a:r>
            <a:r>
              <a:rPr lang="en">
                <a:solidFill>
                  <a:schemeClr val="dk1"/>
                </a:solidFill>
              </a:rPr>
              <a:t> If training loss decreases but val_loss increases, the model is </a:t>
            </a:r>
            <a:r>
              <a:rPr b="1" lang="en">
                <a:solidFill>
                  <a:schemeClr val="dk1"/>
                </a:solidFill>
              </a:rPr>
              <a:t>overfitting</a:t>
            </a:r>
            <a:r>
              <a:rPr lang="en">
                <a:solidFill>
                  <a:schemeClr val="dk1"/>
                </a:solidFill>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6"/>
          <p:cNvSpPr txBox="1"/>
          <p:nvPr>
            <p:ph type="title"/>
          </p:nvPr>
        </p:nvSpPr>
        <p:spPr>
          <a:xfrm>
            <a:off x="-68975" y="1775275"/>
            <a:ext cx="5309400" cy="116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600"/>
              <a:t>Approach used in code</a:t>
            </a:r>
            <a:endParaRPr sz="3600"/>
          </a:p>
        </p:txBody>
      </p:sp>
      <p:sp>
        <p:nvSpPr>
          <p:cNvPr id="567" name="Google Shape;567;p66"/>
          <p:cNvSpPr txBox="1"/>
          <p:nvPr>
            <p:ph idx="2" type="title"/>
          </p:nvPr>
        </p:nvSpPr>
        <p:spPr>
          <a:xfrm>
            <a:off x="3614175" y="7778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a:t>
            </a:r>
            <a:endParaRPr/>
          </a:p>
        </p:txBody>
      </p:sp>
      <p:sp>
        <p:nvSpPr>
          <p:cNvPr id="568" name="Google Shape;568;p66"/>
          <p:cNvSpPr txBox="1"/>
          <p:nvPr>
            <p:ph idx="1" type="subTitle"/>
          </p:nvPr>
        </p:nvSpPr>
        <p:spPr>
          <a:xfrm>
            <a:off x="786550" y="2543575"/>
            <a:ext cx="4454100" cy="1540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 have used Deep Learning</a:t>
            </a:r>
            <a:br>
              <a:rPr lang="en"/>
            </a:br>
            <a:r>
              <a:rPr lang="en"/>
              <a:t>Specifically the Architecture Named CNN</a:t>
            </a:r>
            <a:endParaRPr/>
          </a:p>
          <a:p>
            <a:pPr indent="0" lvl="0" marL="0" rtl="0" algn="r">
              <a:spcBef>
                <a:spcPts val="0"/>
              </a:spcBef>
              <a:spcAft>
                <a:spcPts val="0"/>
              </a:spcAft>
              <a:buClr>
                <a:schemeClr val="dk1"/>
              </a:buClr>
              <a:buSzPts val="1100"/>
              <a:buFont typeface="Arial"/>
              <a:buNone/>
            </a:pPr>
            <a:r>
              <a:rPr lang="en"/>
              <a:t>CNN stands for Convolutional Neural Networks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It is one of the most popular Architecture used for Image Processing and Pattern detection which works on mask / filter convolution.</a:t>
            </a:r>
            <a:endParaRPr/>
          </a:p>
        </p:txBody>
      </p:sp>
      <p:pic>
        <p:nvPicPr>
          <p:cNvPr id="569" name="Google Shape;569;p66"/>
          <p:cNvPicPr preferRelativeResize="0"/>
          <p:nvPr/>
        </p:nvPicPr>
        <p:blipFill rotWithShape="1">
          <a:blip r:embed="rId3">
            <a:alphaModFix/>
          </a:blip>
          <a:srcRect b="0" l="26783" r="6921" t="0"/>
          <a:stretch/>
        </p:blipFill>
        <p:spPr>
          <a:xfrm>
            <a:off x="5375200" y="1078525"/>
            <a:ext cx="2984700" cy="30054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1000"/>
                                        <p:tgtEl>
                                          <p:spTgt spid="5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1000"/>
                                        <p:tgtEl>
                                          <p:spTgt spid="5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7"/>
          <p:cNvSpPr txBox="1"/>
          <p:nvPr>
            <p:ph type="title"/>
          </p:nvPr>
        </p:nvSpPr>
        <p:spPr>
          <a:xfrm>
            <a:off x="1994850" y="4922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75" name="Google Shape;575;p67"/>
          <p:cNvSpPr txBox="1"/>
          <p:nvPr>
            <p:ph idx="1" type="subTitle"/>
          </p:nvPr>
        </p:nvSpPr>
        <p:spPr>
          <a:xfrm>
            <a:off x="1368175" y="1905350"/>
            <a:ext cx="63987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How to do this Human Emotion Recognition !</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t>Deep Learning :</a:t>
            </a:r>
            <a:endParaRPr b="1" sz="1900"/>
          </a:p>
          <a:p>
            <a:pPr indent="0" lvl="0" marL="0" rtl="0" algn="l">
              <a:spcBef>
                <a:spcPts val="0"/>
              </a:spcBef>
              <a:spcAft>
                <a:spcPts val="0"/>
              </a:spcAft>
              <a:buNone/>
            </a:pPr>
            <a:r>
              <a:t/>
            </a:r>
            <a:endParaRPr b="1" sz="600"/>
          </a:p>
          <a:p>
            <a:pPr indent="0" lvl="0" marL="0" rtl="0" algn="just">
              <a:spcBef>
                <a:spcPts val="0"/>
              </a:spcBef>
              <a:spcAft>
                <a:spcPts val="0"/>
              </a:spcAft>
              <a:buNone/>
            </a:pPr>
            <a:r>
              <a:rPr lang="en" sz="1500"/>
              <a:t>Deep learning is a subset of machine learning that focuses on using artificial neural networks to process and learn from large amounts of data. It is inspired by the structure and function of the human brain and is particularly effective for tasks involving complex patterns, such as image recognition, natural language processing, and autonomous systems.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8"/>
          <p:cNvSpPr txBox="1"/>
          <p:nvPr>
            <p:ph type="title"/>
          </p:nvPr>
        </p:nvSpPr>
        <p:spPr>
          <a:xfrm>
            <a:off x="3971450" y="486606"/>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How does it work !</a:t>
            </a:r>
            <a:endParaRPr sz="4100"/>
          </a:p>
        </p:txBody>
      </p:sp>
      <p:sp>
        <p:nvSpPr>
          <p:cNvPr id="581" name="Google Shape;581;p68"/>
          <p:cNvSpPr txBox="1"/>
          <p:nvPr>
            <p:ph idx="1" type="subTitle"/>
          </p:nvPr>
        </p:nvSpPr>
        <p:spPr>
          <a:xfrm>
            <a:off x="3971450" y="1183300"/>
            <a:ext cx="4316400" cy="147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CNN (Convolutional Neural Networks) which is used for image processing.</a:t>
            </a:r>
            <a:br>
              <a:rPr lang="en"/>
            </a:br>
            <a:br>
              <a:rPr lang="en"/>
            </a:br>
            <a:r>
              <a:rPr lang="en"/>
              <a:t>CNN is a popular architecture used in Deep Learning for image processing. We already know about convolution. CNN is related.</a:t>
            </a:r>
            <a:endParaRPr/>
          </a:p>
        </p:txBody>
      </p:sp>
      <p:pic>
        <p:nvPicPr>
          <p:cNvPr descr="SUS&quot; - Among Us Song (Animated Music ..." id="582" name="Google Shape;582;p68"/>
          <p:cNvPicPr preferRelativeResize="0"/>
          <p:nvPr/>
        </p:nvPicPr>
        <p:blipFill>
          <a:blip r:embed="rId3">
            <a:alphaModFix/>
          </a:blip>
          <a:stretch>
            <a:fillRect/>
          </a:stretch>
        </p:blipFill>
        <p:spPr>
          <a:xfrm>
            <a:off x="748575" y="715200"/>
            <a:ext cx="3115848" cy="1744875"/>
          </a:xfrm>
          <a:prstGeom prst="rect">
            <a:avLst/>
          </a:prstGeom>
          <a:noFill/>
          <a:ln cap="flat" cmpd="sng" w="28575">
            <a:solidFill>
              <a:srgbClr val="000000"/>
            </a:solidFill>
            <a:prstDash val="solid"/>
            <a:round/>
            <a:headEnd len="sm" w="sm" type="none"/>
            <a:tailEnd len="sm" w="sm" type="none"/>
          </a:ln>
        </p:spPr>
      </p:pic>
      <p:sp>
        <p:nvSpPr>
          <p:cNvPr id="583" name="Google Shape;583;p68"/>
          <p:cNvSpPr txBox="1"/>
          <p:nvPr>
            <p:ph idx="1" type="subTitle"/>
          </p:nvPr>
        </p:nvSpPr>
        <p:spPr>
          <a:xfrm>
            <a:off x="694850" y="2633350"/>
            <a:ext cx="7593000" cy="147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Like in convolution, CNN uses </a:t>
            </a:r>
            <a:r>
              <a:rPr b="1" lang="en"/>
              <a:t>mask /</a:t>
            </a:r>
            <a:r>
              <a:rPr lang="en"/>
              <a:t> </a:t>
            </a:r>
            <a:r>
              <a:rPr b="1" lang="en"/>
              <a:t>filter</a:t>
            </a:r>
            <a:r>
              <a:rPr lang="en"/>
              <a:t> to scan small regions of input image; extracts features such as </a:t>
            </a:r>
            <a:r>
              <a:rPr b="1" lang="en"/>
              <a:t>edges</a:t>
            </a:r>
            <a:r>
              <a:rPr lang="en"/>
              <a:t>, </a:t>
            </a:r>
            <a:r>
              <a:rPr b="1" lang="en"/>
              <a:t>textures</a:t>
            </a:r>
            <a:r>
              <a:rPr lang="en"/>
              <a:t>, and </a:t>
            </a:r>
            <a:r>
              <a:rPr b="1" lang="en"/>
              <a:t>patterns</a:t>
            </a:r>
            <a:r>
              <a:rPr lang="en"/>
              <a:t>. Each filter detects a different feature (e.g., vertical edges, horizontal edges, curves), and finally it uses </a:t>
            </a:r>
            <a:r>
              <a:rPr b="1" lang="en"/>
              <a:t>dot product </a:t>
            </a:r>
            <a:r>
              <a:rPr lang="en"/>
              <a:t>operations and slides over the image with </a:t>
            </a:r>
            <a:r>
              <a:rPr b="1" lang="en"/>
              <a:t>strides</a:t>
            </a:r>
            <a:r>
              <a:rPr lang="en"/>
              <a:t> (steps).</a:t>
            </a:r>
            <a:br>
              <a:rPr lang="en"/>
            </a:br>
            <a:br>
              <a:rPr lang="en"/>
            </a:br>
            <a:r>
              <a:rPr lang="en"/>
              <a:t>In one algorithm, multiple CNN masks may be used for detection of different 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9"/>
          <p:cNvSpPr txBox="1"/>
          <p:nvPr>
            <p:ph type="title"/>
          </p:nvPr>
        </p:nvSpPr>
        <p:spPr>
          <a:xfrm>
            <a:off x="1318150" y="495500"/>
            <a:ext cx="7390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Approach used in code</a:t>
            </a:r>
            <a:r>
              <a:rPr lang="en" sz="3400"/>
              <a:t> - brief overview</a:t>
            </a:r>
            <a:endParaRPr sz="3400"/>
          </a:p>
        </p:txBody>
      </p:sp>
      <p:sp>
        <p:nvSpPr>
          <p:cNvPr id="589" name="Google Shape;589;p69"/>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  3</a:t>
            </a:r>
            <a:endParaRPr sz="4900"/>
          </a:p>
        </p:txBody>
      </p:sp>
      <p:sp>
        <p:nvSpPr>
          <p:cNvPr id="590" name="Google Shape;590;p69"/>
          <p:cNvSpPr txBox="1"/>
          <p:nvPr>
            <p:ph idx="1" type="subTitle"/>
          </p:nvPr>
        </p:nvSpPr>
        <p:spPr>
          <a:xfrm>
            <a:off x="375950" y="1391300"/>
            <a:ext cx="8623500" cy="329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Emotion Recognition using CNNs and Transfer Learning :</a:t>
            </a:r>
            <a:endParaRPr sz="600"/>
          </a:p>
          <a:p>
            <a:pPr indent="457200" lvl="0" marL="0" rtl="0" algn="just">
              <a:spcBef>
                <a:spcPts val="0"/>
              </a:spcBef>
              <a:spcAft>
                <a:spcPts val="0"/>
              </a:spcAft>
              <a:buNone/>
            </a:pPr>
            <a:r>
              <a:rPr b="1" lang="en"/>
              <a:t>- Objective	: </a:t>
            </a:r>
            <a:r>
              <a:rPr lang="en"/>
              <a:t>Classify images into three emotions : </a:t>
            </a:r>
            <a:r>
              <a:rPr b="1" lang="en"/>
              <a:t>Angry, Happy, Sad</a:t>
            </a:r>
            <a:r>
              <a:rPr lang="en"/>
              <a:t>.</a:t>
            </a:r>
            <a:endParaRPr/>
          </a:p>
          <a:p>
            <a:pPr indent="457200" lvl="0" marL="0" rtl="0" algn="just">
              <a:spcBef>
                <a:spcPts val="0"/>
              </a:spcBef>
              <a:spcAft>
                <a:spcPts val="0"/>
              </a:spcAft>
              <a:buNone/>
            </a:pPr>
            <a:r>
              <a:rPr b="1" lang="en"/>
              <a:t>- Method		: </a:t>
            </a:r>
            <a:r>
              <a:rPr lang="en"/>
              <a:t>Use </a:t>
            </a:r>
            <a:r>
              <a:rPr b="1" lang="en"/>
              <a:t>VGG16(Pretrained CNN) </a:t>
            </a:r>
            <a:r>
              <a:rPr lang="en"/>
              <a:t>+ Custom Layers</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a:t>Data Preparation : </a:t>
            </a:r>
            <a:endParaRPr b="1"/>
          </a:p>
          <a:p>
            <a:pPr indent="0" lvl="0" marL="0" rtl="0" algn="just">
              <a:spcBef>
                <a:spcPts val="0"/>
              </a:spcBef>
              <a:spcAft>
                <a:spcPts val="0"/>
              </a:spcAft>
              <a:buNone/>
            </a:pPr>
            <a:r>
              <a:rPr b="1" lang="en"/>
              <a:t>	- Image Preprocessing :</a:t>
            </a:r>
            <a:endParaRPr b="1"/>
          </a:p>
          <a:p>
            <a:pPr indent="457200" lvl="0" marL="457200" rtl="0" algn="just">
              <a:spcBef>
                <a:spcPts val="0"/>
              </a:spcBef>
              <a:spcAft>
                <a:spcPts val="0"/>
              </a:spcAft>
              <a:buNone/>
            </a:pPr>
            <a:r>
              <a:rPr b="1" lang="en">
                <a:solidFill>
                  <a:schemeClr val="dk1"/>
                </a:solidFill>
              </a:rPr>
              <a:t>- Resizing 		: not needed here </a:t>
            </a:r>
            <a:r>
              <a:rPr lang="en">
                <a:solidFill>
                  <a:schemeClr val="dk1"/>
                </a:solidFill>
              </a:rPr>
              <a:t>(images already in </a:t>
            </a:r>
            <a:r>
              <a:rPr b="1" lang="en">
                <a:solidFill>
                  <a:schemeClr val="dk1"/>
                </a:solidFill>
              </a:rPr>
              <a:t>224 x 224</a:t>
            </a:r>
            <a:r>
              <a:rPr lang="en">
                <a:solidFill>
                  <a:schemeClr val="dk1"/>
                </a:solidFill>
              </a:rPr>
              <a:t>)</a:t>
            </a:r>
            <a:endParaRPr>
              <a:solidFill>
                <a:schemeClr val="dk1"/>
              </a:solidFill>
            </a:endParaRPr>
          </a:p>
          <a:p>
            <a:pPr indent="457200" lvl="0" marL="457200" rtl="0" algn="just">
              <a:spcBef>
                <a:spcPts val="0"/>
              </a:spcBef>
              <a:spcAft>
                <a:spcPts val="0"/>
              </a:spcAft>
              <a:buNone/>
            </a:pPr>
            <a:r>
              <a:rPr b="1" lang="en">
                <a:solidFill>
                  <a:schemeClr val="dk1"/>
                </a:solidFill>
              </a:rPr>
              <a:t>- Normalization 	: </a:t>
            </a:r>
            <a:r>
              <a:rPr lang="en">
                <a:solidFill>
                  <a:schemeClr val="dk1"/>
                </a:solidFill>
              </a:rPr>
              <a:t>scaling pixel values to [0, 1]</a:t>
            </a:r>
            <a:endParaRPr>
              <a:solidFill>
                <a:schemeClr val="dk1"/>
              </a:solidFill>
            </a:endParaRPr>
          </a:p>
          <a:p>
            <a:pPr indent="457200" lvl="0" marL="457200" rtl="0" algn="just">
              <a:spcBef>
                <a:spcPts val="0"/>
              </a:spcBef>
              <a:spcAft>
                <a:spcPts val="0"/>
              </a:spcAft>
              <a:buNone/>
            </a:pPr>
            <a:r>
              <a:rPr b="1" lang="en">
                <a:solidFill>
                  <a:schemeClr val="dk1"/>
                </a:solidFill>
              </a:rPr>
              <a:t>- Argumentation	: </a:t>
            </a:r>
            <a:r>
              <a:rPr lang="en">
                <a:solidFill>
                  <a:schemeClr val="dk1"/>
                </a:solidFill>
              </a:rPr>
              <a:t>Zoom, rotation to make model more robust </a:t>
            </a:r>
            <a:r>
              <a:rPr b="1" lang="en">
                <a:solidFill>
                  <a:schemeClr val="dk1"/>
                </a:solidFill>
              </a:rPr>
              <a:t>(optional)</a:t>
            </a:r>
            <a:endParaRPr b="1">
              <a:solidFill>
                <a:schemeClr val="dk1"/>
              </a:solidFill>
            </a:endParaRPr>
          </a:p>
          <a:p>
            <a:pPr indent="0" lvl="0" marL="0" rtl="0" algn="just">
              <a:spcBef>
                <a:spcPts val="0"/>
              </a:spcBef>
              <a:spcAft>
                <a:spcPts val="0"/>
              </a:spcAft>
              <a:buNone/>
            </a:pPr>
            <a:r>
              <a:t/>
            </a:r>
            <a:endParaRPr b="1">
              <a:solidFill>
                <a:schemeClr val="dk1"/>
              </a:solidFill>
            </a:endParaRPr>
          </a:p>
          <a:p>
            <a:pPr indent="0" lvl="0" marL="0" rtl="0" algn="just">
              <a:spcBef>
                <a:spcPts val="0"/>
              </a:spcBef>
              <a:spcAft>
                <a:spcPts val="0"/>
              </a:spcAft>
              <a:buNone/>
            </a:pPr>
            <a:r>
              <a:rPr b="1" lang="en">
                <a:solidFill>
                  <a:schemeClr val="dk1"/>
                </a:solidFill>
              </a:rPr>
              <a:t>VGG16 </a:t>
            </a:r>
            <a:r>
              <a:rPr lang="en">
                <a:solidFill>
                  <a:schemeClr val="dk1"/>
                </a:solidFill>
              </a:rPr>
              <a:t>is a pre-trained model trained on </a:t>
            </a:r>
            <a:r>
              <a:rPr b="1" lang="en">
                <a:solidFill>
                  <a:schemeClr val="dk1"/>
                </a:solidFill>
              </a:rPr>
              <a:t>ImageNet </a:t>
            </a:r>
            <a:r>
              <a:rPr lang="en">
                <a:solidFill>
                  <a:schemeClr val="dk1"/>
                </a:solidFill>
              </a:rPr>
              <a:t>(1M+ images).</a:t>
            </a:r>
            <a:endParaRPr>
              <a:solidFill>
                <a:schemeClr val="dk1"/>
              </a:solidFill>
            </a:endParaRPr>
          </a:p>
          <a:p>
            <a:pPr indent="0" lvl="0" marL="0" rtl="0" algn="just">
              <a:spcBef>
                <a:spcPts val="0"/>
              </a:spcBef>
              <a:spcAft>
                <a:spcPts val="0"/>
              </a:spcAft>
              <a:buNone/>
            </a:pPr>
            <a:r>
              <a:rPr lang="en">
                <a:solidFill>
                  <a:schemeClr val="dk1"/>
                </a:solidFill>
              </a:rPr>
              <a:t>We </a:t>
            </a:r>
            <a:r>
              <a:rPr b="1" lang="en">
                <a:solidFill>
                  <a:schemeClr val="dk1"/>
                </a:solidFill>
              </a:rPr>
              <a:t>freeze its convolutional layers </a:t>
            </a:r>
            <a:r>
              <a:rPr lang="en">
                <a:solidFill>
                  <a:schemeClr val="dk1"/>
                </a:solidFill>
              </a:rPr>
              <a:t>to retain feature extraction.</a:t>
            </a:r>
            <a:endParaRPr>
              <a:solidFill>
                <a:schemeClr val="dk1"/>
              </a:solidFill>
            </a:endParaRPr>
          </a:p>
          <a:p>
            <a:pPr indent="0" lvl="0" marL="0" rtl="0" algn="just">
              <a:spcBef>
                <a:spcPts val="0"/>
              </a:spcBef>
              <a:spcAft>
                <a:spcPts val="0"/>
              </a:spcAft>
              <a:buNone/>
            </a:pPr>
            <a:r>
              <a:rPr b="1" lang="en">
                <a:solidFill>
                  <a:schemeClr val="dk1"/>
                </a:solidFill>
              </a:rPr>
              <a:t>Custom layers : Flatten Layer, Dense Layer (128 neurons, ReLU activation), Dropout (0.1), Final Layer (3 neurons, Softmax activation) etc. are added</a:t>
            </a:r>
            <a:endParaRPr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0"/>
          <p:cNvSpPr txBox="1"/>
          <p:nvPr>
            <p:ph type="title"/>
          </p:nvPr>
        </p:nvSpPr>
        <p:spPr>
          <a:xfrm>
            <a:off x="1318150" y="495500"/>
            <a:ext cx="7390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Approach used in code - brief overview</a:t>
            </a:r>
            <a:endParaRPr sz="3400"/>
          </a:p>
        </p:txBody>
      </p:sp>
      <p:sp>
        <p:nvSpPr>
          <p:cNvPr id="596" name="Google Shape;596;p70"/>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  3</a:t>
            </a:r>
            <a:endParaRPr sz="4900"/>
          </a:p>
        </p:txBody>
      </p:sp>
      <p:sp>
        <p:nvSpPr>
          <p:cNvPr id="597" name="Google Shape;597;p70"/>
          <p:cNvSpPr txBox="1"/>
          <p:nvPr>
            <p:ph idx="1" type="subTitle"/>
          </p:nvPr>
        </p:nvSpPr>
        <p:spPr>
          <a:xfrm>
            <a:off x="375950" y="1391300"/>
            <a:ext cx="8623500" cy="130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Custom Layers added :</a:t>
            </a:r>
            <a:endParaRPr sz="600"/>
          </a:p>
          <a:p>
            <a:pPr indent="457200" lvl="0" marL="0" rtl="0" algn="just">
              <a:spcBef>
                <a:spcPts val="0"/>
              </a:spcBef>
              <a:spcAft>
                <a:spcPts val="0"/>
              </a:spcAft>
              <a:buNone/>
            </a:pPr>
            <a:r>
              <a:rPr b="1" lang="en"/>
              <a:t>- Flatten Layer		: </a:t>
            </a:r>
            <a:r>
              <a:rPr lang="en"/>
              <a:t>Converts feature maps into a 1D array</a:t>
            </a:r>
            <a:endParaRPr/>
          </a:p>
          <a:p>
            <a:pPr indent="457200" lvl="0" marL="0" rtl="0" algn="just">
              <a:spcBef>
                <a:spcPts val="0"/>
              </a:spcBef>
              <a:spcAft>
                <a:spcPts val="0"/>
              </a:spcAft>
              <a:buNone/>
            </a:pPr>
            <a:r>
              <a:rPr b="1" lang="en"/>
              <a:t>- </a:t>
            </a:r>
            <a:r>
              <a:rPr b="1" lang="en">
                <a:solidFill>
                  <a:schemeClr val="dk1"/>
                </a:solidFill>
              </a:rPr>
              <a:t>Dense Layer		: (128 neurons, ReLU activation)	: </a:t>
            </a:r>
            <a:r>
              <a:rPr lang="en">
                <a:solidFill>
                  <a:schemeClr val="dk1"/>
                </a:solidFill>
              </a:rPr>
              <a:t>Learn patterns</a:t>
            </a:r>
            <a:endParaRPr>
              <a:solidFill>
                <a:schemeClr val="dk1"/>
              </a:solidFill>
            </a:endParaRPr>
          </a:p>
          <a:p>
            <a:pPr indent="457200" lvl="0" marL="0" rtl="0" algn="just">
              <a:spcBef>
                <a:spcPts val="0"/>
              </a:spcBef>
              <a:spcAft>
                <a:spcPts val="0"/>
              </a:spcAft>
              <a:buNone/>
            </a:pPr>
            <a:r>
              <a:rPr b="1" lang="en">
                <a:solidFill>
                  <a:schemeClr val="dk1"/>
                </a:solidFill>
              </a:rPr>
              <a:t>- Dropout (0.1)		: </a:t>
            </a:r>
            <a:r>
              <a:rPr lang="en">
                <a:solidFill>
                  <a:schemeClr val="dk1"/>
                </a:solidFill>
              </a:rPr>
              <a:t>Prevents overfitting</a:t>
            </a:r>
            <a:endParaRPr>
              <a:solidFill>
                <a:schemeClr val="dk1"/>
              </a:solidFill>
            </a:endParaRPr>
          </a:p>
          <a:p>
            <a:pPr indent="457200" lvl="0" marL="0" rtl="0" algn="just">
              <a:spcBef>
                <a:spcPts val="0"/>
              </a:spcBef>
              <a:spcAft>
                <a:spcPts val="0"/>
              </a:spcAft>
              <a:buNone/>
            </a:pPr>
            <a:r>
              <a:rPr b="1" lang="en">
                <a:solidFill>
                  <a:schemeClr val="dk1"/>
                </a:solidFill>
              </a:rPr>
              <a:t>- Final Layer		: (3 neurons, Softmax activation)	: </a:t>
            </a:r>
            <a:r>
              <a:rPr lang="en">
                <a:solidFill>
                  <a:schemeClr val="dk1"/>
                </a:solidFill>
              </a:rPr>
              <a:t>Outputs class probabilities</a:t>
            </a:r>
            <a:endParaRPr>
              <a:solidFill>
                <a:schemeClr val="dk1"/>
              </a:solidFill>
            </a:endParaRPr>
          </a:p>
        </p:txBody>
      </p:sp>
      <p:sp>
        <p:nvSpPr>
          <p:cNvPr id="598" name="Google Shape;598;p70"/>
          <p:cNvSpPr txBox="1"/>
          <p:nvPr/>
        </p:nvSpPr>
        <p:spPr>
          <a:xfrm>
            <a:off x="2237725" y="2908725"/>
            <a:ext cx="4412700" cy="1762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Prediction Pipeline : </a:t>
            </a:r>
            <a:r>
              <a:rPr lang="en">
                <a:solidFill>
                  <a:schemeClr val="dk1"/>
                </a:solidFill>
                <a:latin typeface="Montserrat"/>
                <a:ea typeface="Montserrat"/>
                <a:cs typeface="Montserrat"/>
                <a:sym typeface="Montserrat"/>
              </a:rPr>
              <a:t>Making predictions on new images</a:t>
            </a:r>
            <a:endParaRPr>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aseline="-25000" sz="4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	- </a:t>
            </a:r>
            <a:r>
              <a:rPr lang="en">
                <a:solidFill>
                  <a:schemeClr val="dk1"/>
                </a:solidFill>
                <a:latin typeface="Montserrat"/>
                <a:ea typeface="Montserrat"/>
                <a:cs typeface="Montserrat"/>
                <a:sym typeface="Montserrat"/>
              </a:rPr>
              <a:t>Load image &amp; resize to </a:t>
            </a:r>
            <a:r>
              <a:rPr b="1" lang="en">
                <a:solidFill>
                  <a:schemeClr val="dk1"/>
                </a:solidFill>
                <a:latin typeface="Montserrat"/>
                <a:ea typeface="Montserrat"/>
                <a:cs typeface="Montserrat"/>
                <a:sym typeface="Montserrat"/>
              </a:rPr>
              <a:t>224 x 224</a:t>
            </a:r>
            <a:endParaRPr b="1">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b="1" sz="400">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Convert to array and normalize</a:t>
            </a:r>
            <a:endParaRPr>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400">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Predict Class using Softmax Output</a:t>
            </a:r>
            <a:endParaRPr>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400">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Display Image with Predicted Emotion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599" name="Google Shape;599;p70" title="Screenshot 2025-03-31 at 6.04.20 AM.png"/>
          <p:cNvPicPr preferRelativeResize="0"/>
          <p:nvPr/>
        </p:nvPicPr>
        <p:blipFill>
          <a:blip r:embed="rId3">
            <a:alphaModFix/>
          </a:blip>
          <a:stretch>
            <a:fillRect/>
          </a:stretch>
        </p:blipFill>
        <p:spPr>
          <a:xfrm>
            <a:off x="189125" y="2617400"/>
            <a:ext cx="1925794" cy="2042050"/>
          </a:xfrm>
          <a:prstGeom prst="rect">
            <a:avLst/>
          </a:prstGeom>
          <a:noFill/>
          <a:ln cap="flat" cmpd="sng" w="19050">
            <a:solidFill>
              <a:schemeClr val="dk2"/>
            </a:solidFill>
            <a:prstDash val="solid"/>
            <a:round/>
            <a:headEnd len="sm" w="sm" type="none"/>
            <a:tailEnd len="sm" w="sm" type="none"/>
          </a:ln>
        </p:spPr>
      </p:pic>
      <p:pic>
        <p:nvPicPr>
          <p:cNvPr id="600" name="Google Shape;600;p70" title="Screenshot 2025-03-31 at 6.08.19 AM.png"/>
          <p:cNvPicPr preferRelativeResize="0"/>
          <p:nvPr/>
        </p:nvPicPr>
        <p:blipFill>
          <a:blip r:embed="rId4">
            <a:alphaModFix/>
          </a:blip>
          <a:stretch>
            <a:fillRect/>
          </a:stretch>
        </p:blipFill>
        <p:spPr>
          <a:xfrm>
            <a:off x="6784624" y="2769800"/>
            <a:ext cx="1681026" cy="18896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title"/>
          </p:nvPr>
        </p:nvSpPr>
        <p:spPr>
          <a:xfrm>
            <a:off x="1918175" y="470825"/>
            <a:ext cx="68340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Results obtained by testing my code and comparison with paper</a:t>
            </a:r>
            <a:endParaRPr sz="3700"/>
          </a:p>
        </p:txBody>
      </p:sp>
      <p:sp>
        <p:nvSpPr>
          <p:cNvPr id="606" name="Google Shape;606;p71"/>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200"/>
              <a:t>  4</a:t>
            </a:r>
            <a:endParaRPr sz="9200"/>
          </a:p>
        </p:txBody>
      </p:sp>
      <p:sp>
        <p:nvSpPr>
          <p:cNvPr id="607" name="Google Shape;607;p71"/>
          <p:cNvSpPr txBox="1"/>
          <p:nvPr>
            <p:ph idx="1" type="subTitle"/>
          </p:nvPr>
        </p:nvSpPr>
        <p:spPr>
          <a:xfrm>
            <a:off x="509950" y="1829450"/>
            <a:ext cx="8046300" cy="270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a:t>I noticed that the results that I had obtained were not always correct. However, for the images in which the emotions were clearly visible were identified correctly. Other than that, it sometimes recongnized the </a:t>
            </a:r>
            <a:r>
              <a:rPr lang="en" sz="1800"/>
              <a:t>frowning</a:t>
            </a:r>
            <a:r>
              <a:rPr lang="en" sz="1800"/>
              <a:t> which is observed while crying as an act of anger and similarly some other </a:t>
            </a:r>
            <a:r>
              <a:rPr lang="en" sz="1800"/>
              <a:t>weird</a:t>
            </a:r>
            <a:r>
              <a:rPr lang="en" sz="1800"/>
              <a:t> results were observed. In some clear expressions the recognition percentage were less. However, emotions were </a:t>
            </a:r>
            <a:r>
              <a:rPr lang="en" sz="1800"/>
              <a:t>identified</a:t>
            </a:r>
            <a:r>
              <a:rPr lang="en" sz="1800"/>
              <a:t>. I have </a:t>
            </a:r>
            <a:r>
              <a:rPr lang="en" sz="1800"/>
              <a:t>attached</a:t>
            </a:r>
            <a:r>
              <a:rPr lang="en" sz="1800"/>
              <a:t> some images that showed these kind of results, in the next slide.</a:t>
            </a:r>
            <a:endParaRPr sz="4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2"/>
          <p:cNvSpPr txBox="1"/>
          <p:nvPr>
            <p:ph type="title"/>
          </p:nvPr>
        </p:nvSpPr>
        <p:spPr>
          <a:xfrm>
            <a:off x="1918175" y="470825"/>
            <a:ext cx="68340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Results obtained by testing my code and comparison with paper</a:t>
            </a:r>
            <a:endParaRPr sz="3700"/>
          </a:p>
        </p:txBody>
      </p:sp>
      <p:sp>
        <p:nvSpPr>
          <p:cNvPr id="613" name="Google Shape;613;p72"/>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200"/>
              <a:t>  4</a:t>
            </a:r>
            <a:endParaRPr sz="9200"/>
          </a:p>
        </p:txBody>
      </p:sp>
      <p:pic>
        <p:nvPicPr>
          <p:cNvPr id="614" name="Google Shape;614;p72" title="Screenshot 2025-03-31 at 6.08.19 AM.png"/>
          <p:cNvPicPr preferRelativeResize="0"/>
          <p:nvPr/>
        </p:nvPicPr>
        <p:blipFill>
          <a:blip r:embed="rId3">
            <a:alphaModFix/>
          </a:blip>
          <a:stretch>
            <a:fillRect/>
          </a:stretch>
        </p:blipFill>
        <p:spPr>
          <a:xfrm>
            <a:off x="3050205" y="1768625"/>
            <a:ext cx="2804420" cy="3040474"/>
          </a:xfrm>
          <a:prstGeom prst="rect">
            <a:avLst/>
          </a:prstGeom>
          <a:noFill/>
          <a:ln cap="flat" cmpd="sng" w="19050">
            <a:solidFill>
              <a:schemeClr val="dk2"/>
            </a:solidFill>
            <a:prstDash val="solid"/>
            <a:round/>
            <a:headEnd len="sm" w="sm" type="none"/>
            <a:tailEnd len="sm" w="sm" type="none"/>
          </a:ln>
        </p:spPr>
      </p:pic>
      <p:pic>
        <p:nvPicPr>
          <p:cNvPr id="615" name="Google Shape;615;p72" title="Screenshot 2025-03-31 at 6.04.20 AM.png"/>
          <p:cNvPicPr preferRelativeResize="0"/>
          <p:nvPr/>
        </p:nvPicPr>
        <p:blipFill>
          <a:blip r:embed="rId4">
            <a:alphaModFix/>
          </a:blip>
          <a:stretch>
            <a:fillRect/>
          </a:stretch>
        </p:blipFill>
        <p:spPr>
          <a:xfrm>
            <a:off x="6001475" y="1768625"/>
            <a:ext cx="2972999" cy="3040475"/>
          </a:xfrm>
          <a:prstGeom prst="rect">
            <a:avLst/>
          </a:prstGeom>
          <a:noFill/>
          <a:ln cap="flat" cmpd="sng" w="19050">
            <a:solidFill>
              <a:schemeClr val="dk2"/>
            </a:solidFill>
            <a:prstDash val="solid"/>
            <a:round/>
            <a:headEnd len="sm" w="sm" type="none"/>
            <a:tailEnd len="sm" w="sm" type="none"/>
          </a:ln>
        </p:spPr>
      </p:pic>
      <p:pic>
        <p:nvPicPr>
          <p:cNvPr id="616" name="Google Shape;616;p72" title="Screenshot 2025-03-31 at 6.13.02 AM.png"/>
          <p:cNvPicPr preferRelativeResize="0"/>
          <p:nvPr/>
        </p:nvPicPr>
        <p:blipFill>
          <a:blip r:embed="rId5">
            <a:alphaModFix/>
          </a:blip>
          <a:stretch>
            <a:fillRect/>
          </a:stretch>
        </p:blipFill>
        <p:spPr>
          <a:xfrm>
            <a:off x="457200" y="1768625"/>
            <a:ext cx="2397918" cy="30404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79" name="Google Shape;479;p5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u="sng">
                <a:solidFill>
                  <a:schemeClr val="hlink"/>
                </a:solidFill>
                <a:hlinkClick r:id="rId3"/>
              </a:rPr>
              <a:t>https://openaccess.thecvf.com/content_cvpr_2017/html/Li_Reliable_Crowdsourcing_and_CVPR_2017_paper.html</a:t>
            </a:r>
            <a:r>
              <a:rPr lang="en">
                <a:solidFill>
                  <a:schemeClr val="dk1"/>
                </a:solidFill>
              </a:rPr>
              <a:t> - theory was fantastic and helpful</a:t>
            </a:r>
            <a:endParaRPr>
              <a:solidFill>
                <a:schemeClr val="dk1"/>
              </a:solidFill>
            </a:endParaRPr>
          </a:p>
          <a:p>
            <a:pPr indent="-342900" lvl="0" marL="457200" rtl="0" algn="l">
              <a:spcBef>
                <a:spcPts val="0"/>
              </a:spcBef>
              <a:spcAft>
                <a:spcPts val="0"/>
              </a:spcAft>
              <a:buClr>
                <a:schemeClr val="dk1"/>
              </a:buClr>
              <a:buSzPts val="1800"/>
              <a:buChar char="●"/>
            </a:pPr>
            <a:r>
              <a:rPr lang="en" u="sng">
                <a:solidFill>
                  <a:schemeClr val="hlink"/>
                </a:solidFill>
                <a:hlinkClick r:id="rId4"/>
              </a:rPr>
              <a:t>https://www.kaggle.com/datasets/muhammadhananasghar/human-emotions-datasethes</a:t>
            </a:r>
            <a:r>
              <a:rPr lang="en">
                <a:solidFill>
                  <a:schemeClr val="dk1"/>
                </a:solidFill>
              </a:rPr>
              <a:t> - for dataset</a:t>
            </a:r>
            <a:endParaRPr>
              <a:solidFill>
                <a:schemeClr val="dk1"/>
              </a:solidFill>
            </a:endParaRPr>
          </a:p>
          <a:p>
            <a:pPr indent="-342900" lvl="0" marL="457200" rtl="0" algn="l">
              <a:spcBef>
                <a:spcPts val="0"/>
              </a:spcBef>
              <a:spcAft>
                <a:spcPts val="0"/>
              </a:spcAft>
              <a:buSzPts val="1800"/>
              <a:buChar char="●"/>
            </a:pPr>
            <a:r>
              <a:rPr lang="en" u="sng">
                <a:solidFill>
                  <a:schemeClr val="hlink"/>
                </a:solidFill>
                <a:hlinkClick r:id="rId5"/>
              </a:rPr>
              <a:t>https://github.com/WuJie1010/Facial-Expression-Recognition.Pytorch</a:t>
            </a:r>
            <a:r>
              <a:rPr lang="en">
                <a:solidFill>
                  <a:schemeClr val="dk1"/>
                </a:solidFill>
              </a:rPr>
              <a:t> - this link was really helpful for getting to know the structure and ideas of the code writing</a:t>
            </a:r>
            <a:endParaRPr>
              <a:solidFill>
                <a:schemeClr val="dk1"/>
              </a:solidFill>
            </a:endParaRPr>
          </a:p>
          <a:p>
            <a:pPr indent="-342900" lvl="0" marL="457200" rtl="0" algn="l">
              <a:spcBef>
                <a:spcPts val="0"/>
              </a:spcBef>
              <a:spcAft>
                <a:spcPts val="0"/>
              </a:spcAft>
              <a:buClr>
                <a:schemeClr val="dk1"/>
              </a:buClr>
              <a:buSzPts val="1800"/>
              <a:buChar char="●"/>
            </a:pPr>
            <a:r>
              <a:rPr lang="en" u="sng">
                <a:solidFill>
                  <a:schemeClr val="hlink"/>
                </a:solidFill>
                <a:hlinkClick r:id="rId6"/>
              </a:rPr>
              <a:t>https://chatgpt.com</a:t>
            </a:r>
            <a:r>
              <a:rPr lang="en">
                <a:solidFill>
                  <a:schemeClr val="dk1"/>
                </a:solidFill>
              </a:rPr>
              <a:t> - for debugging and some prompts based codes.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3"/>
          <p:cNvSpPr txBox="1"/>
          <p:nvPr>
            <p:ph type="title"/>
          </p:nvPr>
        </p:nvSpPr>
        <p:spPr>
          <a:xfrm>
            <a:off x="1918175" y="470825"/>
            <a:ext cx="64113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My Learning from this project</a:t>
            </a:r>
            <a:endParaRPr sz="3700"/>
          </a:p>
        </p:txBody>
      </p:sp>
      <p:sp>
        <p:nvSpPr>
          <p:cNvPr id="622" name="Google Shape;622;p73"/>
          <p:cNvSpPr txBox="1"/>
          <p:nvPr>
            <p:ph idx="2" type="title"/>
          </p:nvPr>
        </p:nvSpPr>
        <p:spPr>
          <a:xfrm>
            <a:off x="452150" y="-69247"/>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200"/>
              <a:t>  </a:t>
            </a:r>
            <a:r>
              <a:rPr lang="en" sz="6900"/>
              <a:t>6</a:t>
            </a:r>
            <a:endParaRPr sz="6900"/>
          </a:p>
        </p:txBody>
      </p:sp>
      <p:sp>
        <p:nvSpPr>
          <p:cNvPr id="623" name="Google Shape;623;p73"/>
          <p:cNvSpPr txBox="1"/>
          <p:nvPr>
            <p:ph idx="1" type="subTitle"/>
          </p:nvPr>
        </p:nvSpPr>
        <p:spPr>
          <a:xfrm>
            <a:off x="509950" y="1383200"/>
            <a:ext cx="8046300" cy="3154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I learnt </a:t>
            </a:r>
            <a:r>
              <a:rPr lang="en"/>
              <a:t>about</a:t>
            </a:r>
            <a:r>
              <a:rPr lang="en"/>
              <a:t> some fascinating concepts of </a:t>
            </a:r>
            <a:r>
              <a:rPr b="1" lang="en"/>
              <a:t>Deep</a:t>
            </a:r>
            <a:r>
              <a:rPr lang="en"/>
              <a:t> </a:t>
            </a:r>
            <a:r>
              <a:rPr b="1" lang="en"/>
              <a:t>Learning</a:t>
            </a:r>
            <a:r>
              <a:rPr lang="en"/>
              <a:t> and </a:t>
            </a:r>
            <a:r>
              <a:rPr b="1" lang="en"/>
              <a:t>Machine</a:t>
            </a:r>
            <a:r>
              <a:rPr lang="en"/>
              <a:t> </a:t>
            </a:r>
            <a:r>
              <a:rPr b="1" lang="en"/>
              <a:t>Learning</a:t>
            </a:r>
            <a:r>
              <a:rPr lang="en"/>
              <a:t>.</a:t>
            </a:r>
            <a:endParaRPr/>
          </a:p>
          <a:p>
            <a:pPr indent="0" lvl="0" marL="0" rtl="0" algn="just">
              <a:spcBef>
                <a:spcPts val="0"/>
              </a:spcBef>
              <a:spcAft>
                <a:spcPts val="0"/>
              </a:spcAft>
              <a:buClr>
                <a:schemeClr val="dk1"/>
              </a:buClr>
              <a:buSzPts val="1100"/>
              <a:buFont typeface="Arial"/>
              <a:buNone/>
            </a:pPr>
            <a:r>
              <a:rPr lang="en"/>
              <a:t>Especially about </a:t>
            </a:r>
            <a:r>
              <a:rPr b="1" lang="en"/>
              <a:t>CNN</a:t>
            </a:r>
            <a:r>
              <a:rPr lang="en"/>
              <a:t> (Convolutional Neural Networks).</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
              <a:t>In context of this project, I tried a few things :-</a:t>
            </a:r>
            <a:endParaRPr/>
          </a:p>
          <a:p>
            <a:pPr indent="-342900" lvl="0" marL="457200" rtl="0" algn="just">
              <a:spcBef>
                <a:spcPts val="0"/>
              </a:spcBef>
              <a:spcAft>
                <a:spcPts val="0"/>
              </a:spcAft>
              <a:buSzPts val="1800"/>
              <a:buChar char="-"/>
            </a:pPr>
            <a:r>
              <a:rPr lang="en"/>
              <a:t>Training with small datasets </a:t>
            </a:r>
            <a:r>
              <a:rPr b="1" lang="en"/>
              <a:t>(undersampling).</a:t>
            </a:r>
            <a:endParaRPr b="1"/>
          </a:p>
          <a:p>
            <a:pPr indent="-342900" lvl="0" marL="457200" rtl="0" algn="just">
              <a:spcBef>
                <a:spcPts val="0"/>
              </a:spcBef>
              <a:spcAft>
                <a:spcPts val="0"/>
              </a:spcAft>
              <a:buSzPts val="1800"/>
              <a:buChar char="-"/>
            </a:pPr>
            <a:r>
              <a:rPr lang="en"/>
              <a:t>Training extensively so that model starts to cram </a:t>
            </a:r>
            <a:r>
              <a:rPr b="1" lang="en"/>
              <a:t>(overfitting).</a:t>
            </a:r>
            <a:endParaRPr b="1"/>
          </a:p>
          <a:p>
            <a:pPr indent="-342900" lvl="0" marL="457200" rtl="0" algn="just">
              <a:spcBef>
                <a:spcPts val="0"/>
              </a:spcBef>
              <a:spcAft>
                <a:spcPts val="0"/>
              </a:spcAft>
              <a:buSzPts val="1800"/>
              <a:buChar char="-"/>
            </a:pPr>
            <a:r>
              <a:rPr lang="en"/>
              <a:t>What happens when one of emotions is overfed (it’s almost always returned)</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Other than that, I tried different data sets and realized that feeding correct data is more important that the quality of model you use. I also tried using the models such as </a:t>
            </a:r>
            <a:r>
              <a:rPr b="1" lang="en"/>
              <a:t>ResNet. </a:t>
            </a:r>
            <a:r>
              <a:rPr lang="en"/>
              <a:t>However, I rejected those because </a:t>
            </a:r>
            <a:r>
              <a:rPr b="1" lang="en"/>
              <a:t>VGG16 </a:t>
            </a:r>
            <a:r>
              <a:rPr lang="en"/>
              <a:t>was giving best results for 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56"/>
          <p:cNvSpPr txBox="1"/>
          <p:nvPr>
            <p:ph type="title"/>
          </p:nvPr>
        </p:nvSpPr>
        <p:spPr>
          <a:xfrm>
            <a:off x="2410500" y="3162378"/>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—Dale Carnegie</a:t>
            </a:r>
            <a:endParaRPr/>
          </a:p>
        </p:txBody>
      </p:sp>
      <p:sp>
        <p:nvSpPr>
          <p:cNvPr id="485" name="Google Shape;485;p56"/>
          <p:cNvSpPr txBox="1"/>
          <p:nvPr>
            <p:ph idx="1" type="subTitle"/>
          </p:nvPr>
        </p:nvSpPr>
        <p:spPr>
          <a:xfrm>
            <a:off x="662200" y="1433375"/>
            <a:ext cx="4323000" cy="997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en"/>
              <a:t>“When dealing with people, remember you are not dealing with creatures of logic, but with creatures of emotion”.</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txBox="1"/>
          <p:nvPr>
            <p:ph idx="1" type="subTitle"/>
          </p:nvPr>
        </p:nvSpPr>
        <p:spPr>
          <a:xfrm>
            <a:off x="713225" y="1132925"/>
            <a:ext cx="38472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code which can recognize human emotions as </a:t>
            </a:r>
            <a:r>
              <a:rPr b="1" lang="en"/>
              <a:t>happy</a:t>
            </a:r>
            <a:r>
              <a:rPr lang="en"/>
              <a:t>, </a:t>
            </a:r>
            <a:r>
              <a:rPr b="1" lang="en"/>
              <a:t>sad</a:t>
            </a:r>
            <a:r>
              <a:rPr lang="en"/>
              <a:t> and </a:t>
            </a:r>
            <a:r>
              <a:rPr b="1" lang="en"/>
              <a:t>angry.</a:t>
            </a:r>
            <a:br>
              <a:rPr b="1" lang="en"/>
            </a:br>
            <a:endParaRPr b="1"/>
          </a:p>
          <a:p>
            <a:pPr indent="0" lvl="0" marL="1371600" rtl="0" algn="l">
              <a:spcBef>
                <a:spcPts val="1000"/>
              </a:spcBef>
              <a:spcAft>
                <a:spcPts val="0"/>
              </a:spcAft>
              <a:buNone/>
            </a:pPr>
            <a:r>
              <a:rPr b="1" lang="en"/>
              <a:t>I’ve used python for this purpose</a:t>
            </a:r>
            <a:endParaRPr b="1"/>
          </a:p>
          <a:p>
            <a:pPr indent="0" lvl="0" marL="0" rtl="0" algn="l">
              <a:spcBef>
                <a:spcPts val="1000"/>
              </a:spcBef>
              <a:spcAft>
                <a:spcPts val="1000"/>
              </a:spcAft>
              <a:buNone/>
            </a:pPr>
            <a:r>
              <a:t/>
            </a:r>
            <a:endParaRPr/>
          </a:p>
        </p:txBody>
      </p:sp>
      <p:sp>
        <p:nvSpPr>
          <p:cNvPr id="491" name="Google Shape;491;p5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descr="Python - Wikiversity" id="492" name="Google Shape;492;p57"/>
          <p:cNvPicPr preferRelativeResize="0"/>
          <p:nvPr/>
        </p:nvPicPr>
        <p:blipFill>
          <a:blip r:embed="rId3">
            <a:alphaModFix/>
          </a:blip>
          <a:stretch>
            <a:fillRect/>
          </a:stretch>
        </p:blipFill>
        <p:spPr>
          <a:xfrm>
            <a:off x="1120500" y="2078525"/>
            <a:ext cx="740750" cy="740750"/>
          </a:xfrm>
          <a:prstGeom prst="rect">
            <a:avLst/>
          </a:prstGeom>
          <a:noFill/>
          <a:ln>
            <a:noFill/>
          </a:ln>
        </p:spPr>
      </p:pic>
      <p:pic>
        <p:nvPicPr>
          <p:cNvPr descr="Happiness: What is it to be Happy ..." id="493" name="Google Shape;493;p57"/>
          <p:cNvPicPr preferRelativeResize="0"/>
          <p:nvPr/>
        </p:nvPicPr>
        <p:blipFill>
          <a:blip r:embed="rId4">
            <a:alphaModFix/>
          </a:blip>
          <a:stretch>
            <a:fillRect/>
          </a:stretch>
        </p:blipFill>
        <p:spPr>
          <a:xfrm>
            <a:off x="5428600" y="534550"/>
            <a:ext cx="2466975" cy="1847850"/>
          </a:xfrm>
          <a:prstGeom prst="rect">
            <a:avLst/>
          </a:prstGeom>
          <a:noFill/>
          <a:ln cap="flat" cmpd="sng" w="19050">
            <a:solidFill>
              <a:srgbClr val="000000"/>
            </a:solidFill>
            <a:prstDash val="solid"/>
            <a:round/>
            <a:headEnd len="sm" w="sm" type="none"/>
            <a:tailEnd len="sm" w="sm" type="none"/>
          </a:ln>
        </p:spPr>
      </p:pic>
      <p:pic>
        <p:nvPicPr>
          <p:cNvPr descr="317,800+ Angry Stock Illustrations ..." id="494" name="Google Shape;494;p57"/>
          <p:cNvPicPr preferRelativeResize="0"/>
          <p:nvPr/>
        </p:nvPicPr>
        <p:blipFill>
          <a:blip r:embed="rId5">
            <a:alphaModFix/>
          </a:blip>
          <a:stretch>
            <a:fillRect/>
          </a:stretch>
        </p:blipFill>
        <p:spPr>
          <a:xfrm>
            <a:off x="5872925" y="2624325"/>
            <a:ext cx="2676525" cy="1704975"/>
          </a:xfrm>
          <a:prstGeom prst="rect">
            <a:avLst/>
          </a:prstGeom>
          <a:noFill/>
          <a:ln cap="flat" cmpd="sng" w="19050">
            <a:solidFill>
              <a:srgbClr val="000000"/>
            </a:solidFill>
            <a:prstDash val="solid"/>
            <a:round/>
            <a:headEnd len="sm" w="sm" type="none"/>
            <a:tailEnd len="sm" w="sm" type="none"/>
          </a:ln>
        </p:spPr>
      </p:pic>
      <p:pic>
        <p:nvPicPr>
          <p:cNvPr descr="Sad Logo Stock Photos, Images and ..." id="495" name="Google Shape;495;p57"/>
          <p:cNvPicPr preferRelativeResize="0"/>
          <p:nvPr/>
        </p:nvPicPr>
        <p:blipFill>
          <a:blip r:embed="rId6">
            <a:alphaModFix/>
          </a:blip>
          <a:stretch>
            <a:fillRect/>
          </a:stretch>
        </p:blipFill>
        <p:spPr>
          <a:xfrm>
            <a:off x="3004225" y="2897300"/>
            <a:ext cx="2638425" cy="1733550"/>
          </a:xfrm>
          <a:prstGeom prst="rect">
            <a:avLst/>
          </a:prstGeom>
          <a:noFill/>
          <a:ln cap="flat" cmpd="sng" w="19050">
            <a:solidFill>
              <a:srgbClr val="000000"/>
            </a:solidFill>
            <a:prstDash val="solid"/>
            <a:round/>
            <a:headEnd len="sm" w="sm" type="none"/>
            <a:tailEnd len="sm" w="sm" type="none"/>
          </a:ln>
        </p:spPr>
      </p:pic>
      <p:pic>
        <p:nvPicPr>
          <p:cNvPr descr="Emotion Cards" id="496" name="Google Shape;496;p57"/>
          <p:cNvPicPr preferRelativeResize="0"/>
          <p:nvPr/>
        </p:nvPicPr>
        <p:blipFill>
          <a:blip r:embed="rId7">
            <a:alphaModFix/>
          </a:blip>
          <a:stretch>
            <a:fillRect/>
          </a:stretch>
        </p:blipFill>
        <p:spPr>
          <a:xfrm>
            <a:off x="789425" y="2968250"/>
            <a:ext cx="1954825" cy="15102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8"/>
          <p:cNvSpPr txBox="1"/>
          <p:nvPr>
            <p:ph idx="1" type="subTitle"/>
          </p:nvPr>
        </p:nvSpPr>
        <p:spPr>
          <a:xfrm>
            <a:off x="499100" y="1166525"/>
            <a:ext cx="7942200" cy="33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the quote goes, it’s much evident that emotions are indistinguishable aspect of human existence.</a:t>
            </a:r>
            <a:endParaRPr>
              <a:solidFill>
                <a:schemeClr val="dk1"/>
              </a:solidFill>
            </a:endParaRPr>
          </a:p>
          <a:p>
            <a:pPr indent="0" lvl="0" marL="457200" rtl="0" algn="l">
              <a:spcBef>
                <a:spcPts val="1000"/>
              </a:spcBef>
              <a:spcAft>
                <a:spcPts val="0"/>
              </a:spcAft>
              <a:buNone/>
            </a:pPr>
            <a:r>
              <a:rPr lang="en">
                <a:solidFill>
                  <a:schemeClr val="dk1"/>
                </a:solidFill>
              </a:rPr>
              <a:t>Emotion recognition aims to automatically detect human emotions using various modalities like facial expressions, speech, or physiological signals.</a:t>
            </a:r>
            <a:endParaRPr>
              <a:solidFill>
                <a:schemeClr val="dk1"/>
              </a:solidFill>
            </a:endParaRPr>
          </a:p>
          <a:p>
            <a:pPr indent="0" lvl="0" marL="457200" rtl="0" algn="l">
              <a:spcBef>
                <a:spcPts val="1000"/>
              </a:spcBef>
              <a:spcAft>
                <a:spcPts val="0"/>
              </a:spcAft>
              <a:buNone/>
            </a:pPr>
            <a:r>
              <a:rPr lang="en">
                <a:solidFill>
                  <a:schemeClr val="dk1"/>
                </a:solidFill>
              </a:rPr>
              <a:t>It has applications in human-computer interaction, mental health monitoring, and affective computing.</a:t>
            </a:r>
            <a:endParaRPr>
              <a:solidFill>
                <a:schemeClr val="dk1"/>
              </a:solidFill>
            </a:endParaRPr>
          </a:p>
          <a:p>
            <a:pPr indent="0" lvl="0" marL="457200" rtl="0" algn="l">
              <a:spcBef>
                <a:spcPts val="1000"/>
              </a:spcBef>
              <a:spcAft>
                <a:spcPts val="0"/>
              </a:spcAft>
              <a:buNone/>
            </a:pPr>
            <a:r>
              <a:rPr lang="en">
                <a:solidFill>
                  <a:schemeClr val="dk1"/>
                </a:solidFill>
              </a:rPr>
              <a:t>Enhancing human-computer interaction by enabling machines to understand emotions.</a:t>
            </a:r>
            <a:endParaRPr>
              <a:solidFill>
                <a:schemeClr val="dk1"/>
              </a:solidFill>
            </a:endParaRPr>
          </a:p>
          <a:p>
            <a:pPr indent="0" lvl="0" marL="457200" rtl="0" algn="l">
              <a:spcBef>
                <a:spcPts val="1000"/>
              </a:spcBef>
              <a:spcAft>
                <a:spcPts val="0"/>
              </a:spcAft>
              <a:buNone/>
            </a:pPr>
            <a:r>
              <a:rPr lang="en">
                <a:solidFill>
                  <a:schemeClr val="dk1"/>
                </a:solidFill>
              </a:rPr>
              <a:t>Improving mental health diagnostics through automated emotion analysis and Enhancing recommendation systems and personalized content delivery based on user emotions.</a:t>
            </a:r>
            <a:endParaRPr>
              <a:solidFill>
                <a:schemeClr val="dk1"/>
              </a:solidFill>
            </a:endParaRPr>
          </a:p>
          <a:p>
            <a:pPr indent="0" lvl="0" marL="457200" rtl="0" algn="l">
              <a:spcBef>
                <a:spcPts val="1000"/>
              </a:spcBef>
              <a:spcAft>
                <a:spcPts val="1000"/>
              </a:spcAft>
              <a:buNone/>
            </a:pPr>
            <a:r>
              <a:t/>
            </a:r>
            <a:endParaRPr>
              <a:solidFill>
                <a:schemeClr val="dk1"/>
              </a:solidFill>
            </a:endParaRPr>
          </a:p>
        </p:txBody>
      </p:sp>
      <p:sp>
        <p:nvSpPr>
          <p:cNvPr id="502" name="Google Shape;502;p58"/>
          <p:cNvSpPr txBox="1"/>
          <p:nvPr>
            <p:ph type="title"/>
          </p:nvPr>
        </p:nvSpPr>
        <p:spPr>
          <a:xfrm>
            <a:off x="575300" y="433800"/>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descr="Cool Emoji Emoticon PNG &amp; SVG Design ..." id="503" name="Google Shape;503;p58"/>
          <p:cNvPicPr preferRelativeResize="0"/>
          <p:nvPr/>
        </p:nvPicPr>
        <p:blipFill>
          <a:blip r:embed="rId3">
            <a:alphaModFix/>
          </a:blip>
          <a:stretch>
            <a:fillRect/>
          </a:stretch>
        </p:blipFill>
        <p:spPr>
          <a:xfrm>
            <a:off x="575300" y="1841500"/>
            <a:ext cx="358600" cy="358600"/>
          </a:xfrm>
          <a:prstGeom prst="rect">
            <a:avLst/>
          </a:prstGeom>
          <a:noFill/>
          <a:ln>
            <a:noFill/>
          </a:ln>
        </p:spPr>
      </p:pic>
      <p:pic>
        <p:nvPicPr>
          <p:cNvPr descr="Cool Emoji Emoticon PNG &amp; SVG Design ..." id="504" name="Google Shape;504;p58"/>
          <p:cNvPicPr preferRelativeResize="0"/>
          <p:nvPr/>
        </p:nvPicPr>
        <p:blipFill>
          <a:blip r:embed="rId3">
            <a:alphaModFix/>
          </a:blip>
          <a:stretch>
            <a:fillRect/>
          </a:stretch>
        </p:blipFill>
        <p:spPr>
          <a:xfrm>
            <a:off x="575300" y="2370100"/>
            <a:ext cx="358600" cy="358600"/>
          </a:xfrm>
          <a:prstGeom prst="rect">
            <a:avLst/>
          </a:prstGeom>
          <a:noFill/>
          <a:ln>
            <a:noFill/>
          </a:ln>
        </p:spPr>
      </p:pic>
      <p:pic>
        <p:nvPicPr>
          <p:cNvPr descr="Cool Emoji Emoticon PNG &amp; SVG Design ..." id="505" name="Google Shape;505;p58"/>
          <p:cNvPicPr preferRelativeResize="0"/>
          <p:nvPr/>
        </p:nvPicPr>
        <p:blipFill>
          <a:blip r:embed="rId3">
            <a:alphaModFix/>
          </a:blip>
          <a:stretch>
            <a:fillRect/>
          </a:stretch>
        </p:blipFill>
        <p:spPr>
          <a:xfrm>
            <a:off x="575300" y="2945450"/>
            <a:ext cx="358600" cy="358600"/>
          </a:xfrm>
          <a:prstGeom prst="rect">
            <a:avLst/>
          </a:prstGeom>
          <a:noFill/>
          <a:ln>
            <a:noFill/>
          </a:ln>
        </p:spPr>
      </p:pic>
      <p:pic>
        <p:nvPicPr>
          <p:cNvPr descr="Cool Emoji Emoticon PNG &amp; SVG Design ..." id="506" name="Google Shape;506;p58"/>
          <p:cNvPicPr preferRelativeResize="0"/>
          <p:nvPr/>
        </p:nvPicPr>
        <p:blipFill>
          <a:blip r:embed="rId3">
            <a:alphaModFix/>
          </a:blip>
          <a:stretch>
            <a:fillRect/>
          </a:stretch>
        </p:blipFill>
        <p:spPr>
          <a:xfrm>
            <a:off x="575300" y="3482700"/>
            <a:ext cx="358600" cy="35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1000"/>
                                        <p:tgtEl>
                                          <p:spTgt spid="5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9"/>
          <p:cNvSpPr txBox="1"/>
          <p:nvPr>
            <p:ph idx="1" type="subTitle"/>
          </p:nvPr>
        </p:nvSpPr>
        <p:spPr>
          <a:xfrm>
            <a:off x="499100" y="1166525"/>
            <a:ext cx="7942200" cy="33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My code takes an image as input, which is included in the folder or file path is properly described when asked. Following lines are responsible for getting the input</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rPr b="1" lang="en">
                <a:solidFill>
                  <a:schemeClr val="dk1"/>
                </a:solidFill>
              </a:rPr>
              <a:t>Explanation :</a:t>
            </a:r>
            <a:endParaRPr b="1">
              <a:solidFill>
                <a:schemeClr val="dk1"/>
              </a:solidFill>
            </a:endParaRPr>
          </a:p>
          <a:p>
            <a:pPr indent="0" lvl="0" marL="0" rtl="0" algn="l">
              <a:spcBef>
                <a:spcPts val="1000"/>
              </a:spcBef>
              <a:spcAft>
                <a:spcPts val="1000"/>
              </a:spcAft>
              <a:buNone/>
            </a:pPr>
            <a:r>
              <a:rPr b="1" lang="en">
                <a:solidFill>
                  <a:schemeClr val="dk1"/>
                </a:solidFill>
              </a:rPr>
              <a:t>image_path </a:t>
            </a:r>
            <a:r>
              <a:rPr lang="en">
                <a:solidFill>
                  <a:schemeClr val="dk1"/>
                </a:solidFill>
              </a:rPr>
              <a:t>is a string which is being taken as an input from the user.</a:t>
            </a:r>
            <a:br>
              <a:rPr lang="en">
                <a:solidFill>
                  <a:schemeClr val="dk1"/>
                </a:solidFill>
              </a:rPr>
            </a:br>
            <a:r>
              <a:rPr b="1" lang="en">
                <a:solidFill>
                  <a:schemeClr val="dk1"/>
                </a:solidFill>
              </a:rPr>
              <a:t>predict_emotion </a:t>
            </a:r>
            <a:r>
              <a:rPr lang="en">
                <a:solidFill>
                  <a:schemeClr val="dk1"/>
                </a:solidFill>
              </a:rPr>
              <a:t>is a function which predicts the emotion based on the training given to the model using the dataset.</a:t>
            </a:r>
            <a:endParaRPr>
              <a:solidFill>
                <a:schemeClr val="dk1"/>
              </a:solidFill>
            </a:endParaRPr>
          </a:p>
        </p:txBody>
      </p:sp>
      <p:sp>
        <p:nvSpPr>
          <p:cNvPr id="512" name="Google Shape;512;p59"/>
          <p:cNvSpPr txBox="1"/>
          <p:nvPr>
            <p:ph type="title"/>
          </p:nvPr>
        </p:nvSpPr>
        <p:spPr>
          <a:xfrm>
            <a:off x="575300" y="433800"/>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Format</a:t>
            </a:r>
            <a:endParaRPr/>
          </a:p>
        </p:txBody>
      </p:sp>
      <p:pic>
        <p:nvPicPr>
          <p:cNvPr id="513" name="Google Shape;513;p59" title="Screenshot 2025-03-31 at 5.32.48 AM.png"/>
          <p:cNvPicPr preferRelativeResize="0"/>
          <p:nvPr/>
        </p:nvPicPr>
        <p:blipFill rotWithShape="1">
          <a:blip r:embed="rId3">
            <a:alphaModFix/>
          </a:blip>
          <a:srcRect b="20153" l="24811" r="41214" t="72004"/>
          <a:stretch/>
        </p:blipFill>
        <p:spPr>
          <a:xfrm>
            <a:off x="575300" y="1828725"/>
            <a:ext cx="7749473" cy="1249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0"/>
          <p:cNvSpPr txBox="1"/>
          <p:nvPr>
            <p:ph idx="1" type="subTitle"/>
          </p:nvPr>
        </p:nvSpPr>
        <p:spPr>
          <a:xfrm>
            <a:off x="499100" y="1166525"/>
            <a:ext cx="4107600" cy="338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My code while returning output, displays the image along with the emotion written. It also claims the emotion with a confidence (based on the training, it tells to what extent is the person angry, happy or sad. It may vary with normal human experience as its knowledge is based on the dataset which it is using.</a:t>
            </a:r>
            <a:endParaRPr>
              <a:solidFill>
                <a:schemeClr val="dk1"/>
              </a:solidFill>
            </a:endParaRPr>
          </a:p>
          <a:p>
            <a:pPr indent="0" lvl="0" marL="0" rtl="0" algn="just">
              <a:spcBef>
                <a:spcPts val="1000"/>
              </a:spcBef>
              <a:spcAft>
                <a:spcPts val="1000"/>
              </a:spcAft>
              <a:buNone/>
            </a:pPr>
            <a:r>
              <a:rPr b="1" lang="en">
                <a:solidFill>
                  <a:schemeClr val="dk1"/>
                </a:solidFill>
              </a:rPr>
              <a:t>I’ve also included dataset in the folder uploaded in the google form.</a:t>
            </a:r>
            <a:endParaRPr b="1">
              <a:solidFill>
                <a:schemeClr val="dk1"/>
              </a:solidFill>
            </a:endParaRPr>
          </a:p>
        </p:txBody>
      </p:sp>
      <p:sp>
        <p:nvSpPr>
          <p:cNvPr id="519" name="Google Shape;519;p60"/>
          <p:cNvSpPr txBox="1"/>
          <p:nvPr>
            <p:ph type="title"/>
          </p:nvPr>
        </p:nvSpPr>
        <p:spPr>
          <a:xfrm>
            <a:off x="575300" y="433800"/>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Format</a:t>
            </a:r>
            <a:endParaRPr/>
          </a:p>
        </p:txBody>
      </p:sp>
      <p:pic>
        <p:nvPicPr>
          <p:cNvPr id="520" name="Google Shape;520;p60" title="Screenshot 2025-03-31 at 6.04.20 AM.png"/>
          <p:cNvPicPr preferRelativeResize="0"/>
          <p:nvPr/>
        </p:nvPicPr>
        <p:blipFill>
          <a:blip r:embed="rId3">
            <a:alphaModFix/>
          </a:blip>
          <a:stretch>
            <a:fillRect/>
          </a:stretch>
        </p:blipFill>
        <p:spPr>
          <a:xfrm>
            <a:off x="4868776" y="331650"/>
            <a:ext cx="4225124" cy="448020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1121950" y="282125"/>
            <a:ext cx="3408600" cy="650400"/>
          </a:xfrm>
          <a:prstGeom prst="rect">
            <a:avLst/>
          </a:prstGeom>
          <a:solidFill>
            <a:srgbClr val="F4F2EE"/>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Output Format</a:t>
            </a:r>
            <a:endParaRPr/>
          </a:p>
        </p:txBody>
      </p:sp>
      <p:pic>
        <p:nvPicPr>
          <p:cNvPr id="526" name="Google Shape;526;p61" title="Screenshot 2025-03-31 at 6.08.19 AM.png"/>
          <p:cNvPicPr preferRelativeResize="0"/>
          <p:nvPr/>
        </p:nvPicPr>
        <p:blipFill>
          <a:blip r:embed="rId3">
            <a:alphaModFix/>
          </a:blip>
          <a:stretch>
            <a:fillRect/>
          </a:stretch>
        </p:blipFill>
        <p:spPr>
          <a:xfrm>
            <a:off x="1121900" y="976674"/>
            <a:ext cx="3408501" cy="3831502"/>
          </a:xfrm>
          <a:prstGeom prst="rect">
            <a:avLst/>
          </a:prstGeom>
          <a:noFill/>
          <a:ln cap="flat" cmpd="sng" w="19050">
            <a:solidFill>
              <a:schemeClr val="dk2"/>
            </a:solidFill>
            <a:prstDash val="solid"/>
            <a:round/>
            <a:headEnd len="sm" w="sm" type="none"/>
            <a:tailEnd len="sm" w="sm" type="none"/>
          </a:ln>
        </p:spPr>
      </p:pic>
      <p:pic>
        <p:nvPicPr>
          <p:cNvPr id="527" name="Google Shape;527;p61" title="Screenshot 2025-03-31 at 6.13.02 AM.png"/>
          <p:cNvPicPr preferRelativeResize="0"/>
          <p:nvPr/>
        </p:nvPicPr>
        <p:blipFill>
          <a:blip r:embed="rId4">
            <a:alphaModFix/>
          </a:blip>
          <a:stretch>
            <a:fillRect/>
          </a:stretch>
        </p:blipFill>
        <p:spPr>
          <a:xfrm>
            <a:off x="4649175" y="282125"/>
            <a:ext cx="3408500" cy="4526049"/>
          </a:xfrm>
          <a:prstGeom prst="rect">
            <a:avLst/>
          </a:prstGeom>
          <a:noFill/>
          <a:ln cap="flat" cmpd="sng" w="19050">
            <a:solidFill>
              <a:schemeClr val="dk2"/>
            </a:solidFill>
            <a:prstDash val="solid"/>
            <a:round/>
            <a:headEnd len="sm" w="sm" type="none"/>
            <a:tailEnd len="sm" w="sm" type="none"/>
          </a:ln>
        </p:spPr>
      </p:pic>
      <p:sp>
        <p:nvSpPr>
          <p:cNvPr id="528" name="Google Shape;528;p61"/>
          <p:cNvSpPr txBox="1"/>
          <p:nvPr>
            <p:ph idx="1" type="subTitle"/>
          </p:nvPr>
        </p:nvSpPr>
        <p:spPr>
          <a:xfrm>
            <a:off x="217125" y="327125"/>
            <a:ext cx="759300" cy="33852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endParaRPr b="1">
              <a:solidFill>
                <a:schemeClr val="dk1"/>
              </a:solidFill>
            </a:endParaRPr>
          </a:p>
        </p:txBody>
      </p:sp>
      <p:sp>
        <p:nvSpPr>
          <p:cNvPr id="529" name="Google Shape;529;p61"/>
          <p:cNvSpPr txBox="1"/>
          <p:nvPr>
            <p:ph idx="1" type="subTitle"/>
          </p:nvPr>
        </p:nvSpPr>
        <p:spPr>
          <a:xfrm>
            <a:off x="8310050" y="931225"/>
            <a:ext cx="759300" cy="3385200"/>
          </a:xfrm>
          <a:prstGeom prst="rect">
            <a:avLst/>
          </a:prstGeom>
        </p:spPr>
        <p:txBody>
          <a:bodyPr anchorCtr="0" anchor="t" bIns="91425" lIns="91425" spcFirstLastPara="1" rIns="91425" wrap="square" tIns="91425">
            <a:noAutofit/>
          </a:bodyPr>
          <a:lstStyle/>
          <a:p>
            <a:pPr indent="0" lvl="0" marL="0" rtl="0" algn="just">
              <a:spcBef>
                <a:spcPts val="0"/>
              </a:spcBef>
              <a:spcAft>
                <a:spcPts val="1000"/>
              </a:spcAft>
              <a:buNone/>
            </a:pP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br>
              <a:rPr b="1" lang="en">
                <a:solidFill>
                  <a:schemeClr val="dk1"/>
                </a:solidFill>
              </a:rPr>
            </a:br>
            <a:r>
              <a:rPr b="1" lang="en">
                <a:solidFill>
                  <a:schemeClr val="dk1"/>
                </a:solidFill>
              </a:rPr>
              <a:t>_____</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type="title"/>
          </p:nvPr>
        </p:nvSpPr>
        <p:spPr>
          <a:xfrm>
            <a:off x="1918175" y="470825"/>
            <a:ext cx="64113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Standard Data-sets </a:t>
            </a:r>
            <a:r>
              <a:rPr lang="en" sz="3700"/>
              <a:t>i</a:t>
            </a:r>
            <a:r>
              <a:rPr lang="en" sz="3700"/>
              <a:t>n Human Emotion Recognition</a:t>
            </a:r>
            <a:endParaRPr sz="3700"/>
          </a:p>
        </p:txBody>
      </p:sp>
      <p:sp>
        <p:nvSpPr>
          <p:cNvPr id="535" name="Google Shape;535;p62"/>
          <p:cNvSpPr txBox="1"/>
          <p:nvPr>
            <p:ph idx="2" type="title"/>
          </p:nvPr>
        </p:nvSpPr>
        <p:spPr>
          <a:xfrm>
            <a:off x="375950" y="311753"/>
            <a:ext cx="2067900" cy="12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200"/>
              <a:t>  1</a:t>
            </a:r>
            <a:endParaRPr sz="9200"/>
          </a:p>
        </p:txBody>
      </p:sp>
      <p:sp>
        <p:nvSpPr>
          <p:cNvPr id="536" name="Google Shape;536;p62"/>
          <p:cNvSpPr txBox="1"/>
          <p:nvPr>
            <p:ph idx="1" type="subTitle"/>
          </p:nvPr>
        </p:nvSpPr>
        <p:spPr>
          <a:xfrm>
            <a:off x="509950" y="1829450"/>
            <a:ext cx="8046300" cy="2707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My experience with Standard Data-sets was not at all good in Human Emotion Recognition. I couldn’t get non-erratic data set. Those which were without / with less errors were not in decent resolution (they were like 50 x 50 etc.) and those which were with errors gave </a:t>
            </a:r>
            <a:r>
              <a:rPr lang="en"/>
              <a:t>indecent</a:t>
            </a:r>
            <a:r>
              <a:rPr lang="en"/>
              <a:t> results.</a:t>
            </a:r>
            <a:br>
              <a:rPr lang="en"/>
            </a:br>
            <a:br>
              <a:rPr lang="en"/>
            </a:br>
            <a:r>
              <a:rPr lang="en"/>
              <a:t>I had to used a data-set which was not with proper expressions (for training purpose). My results were bad due to that, it recognised my furious photo as sad. I then removed the erratic photos and retrained it with that data-set. But then data-set left was not of enough size. Finally I had to use the one which gave the best among all after experiments.</a:t>
            </a:r>
            <a:endParaRPr sz="3700"/>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